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1" r:id="rId7"/>
    <p:sldId id="263" r:id="rId8"/>
    <p:sldId id="271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976" autoAdjust="0"/>
    <p:restoredTop sz="94660"/>
  </p:normalViewPr>
  <p:slideViewPr>
    <p:cSldViewPr snapToGrid="0">
      <p:cViewPr varScale="1">
        <p:scale>
          <a:sx n="79" d="100"/>
          <a:sy n="79" d="100"/>
        </p:scale>
        <p:origin x="-102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5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431654676259022"/>
          <c:y val="0.11538461538461572"/>
          <c:w val="0.51079136690647564"/>
          <c:h val="0.78021978021978022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</c:strCache>
            </c:strRef>
          </c:tx>
          <c:explosion val="10"/>
          <c:dPt>
            <c:idx val="0"/>
            <c:spPr>
              <a:solidFill>
                <a:srgbClr val="C0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B22-4568-9A98-B07209D616C7}"/>
              </c:ext>
            </c:extLst>
          </c:dPt>
          <c:dPt>
            <c:idx val="1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B22-4568-9A98-B07209D616C7}"/>
              </c:ext>
            </c:extLst>
          </c:dPt>
          <c:dPt>
            <c:idx val="2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B22-4568-9A98-B07209D616C7}"/>
              </c:ext>
            </c:extLst>
          </c:dPt>
          <c:dPt>
            <c:idx val="3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B22-4568-9A98-B07209D616C7}"/>
              </c:ext>
            </c:extLst>
          </c:dPt>
          <c:dPt>
            <c:idx val="4"/>
            <c:spPr>
              <a:solidFill>
                <a:srgbClr val="7030A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9B22-4568-9A98-B07209D616C7}"/>
              </c:ext>
            </c:extLst>
          </c:dPt>
          <c:dPt>
            <c:idx val="5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9B22-4568-9A98-B07209D616C7}"/>
              </c:ext>
            </c:extLst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9B22-4568-9A98-B07209D616C7}"/>
              </c:ext>
            </c:extLst>
          </c:dPt>
          <c:dLbls>
            <c:dLbl>
              <c:idx val="0"/>
              <c:layout>
                <c:manualLayout>
                  <c:x val="-1.0063240702154639E-2"/>
                  <c:y val="1.6594214024082621E-2"/>
                </c:manualLayout>
              </c:layout>
              <c:dLblPos val="bestFit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B22-4568-9A98-B07209D616C7}"/>
                </c:ext>
              </c:extLst>
            </c:dLbl>
            <c:dLbl>
              <c:idx val="1"/>
              <c:layout>
                <c:manualLayout>
                  <c:x val="-1.5466701759773143E-2"/>
                  <c:y val="1.2805474524598083E-2"/>
                </c:manualLayout>
              </c:layout>
              <c:dLblPos val="bestFit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B22-4568-9A98-B07209D616C7}"/>
                </c:ext>
              </c:extLst>
            </c:dLbl>
            <c:dLbl>
              <c:idx val="2"/>
              <c:layout>
                <c:manualLayout>
                  <c:x val="-1.5401487070383623E-2"/>
                  <c:y val="2.5916259074857964E-2"/>
                </c:manualLayout>
              </c:layout>
              <c:dLblPos val="bestFit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B22-4568-9A98-B07209D616C7}"/>
                </c:ext>
              </c:extLst>
            </c:dLbl>
            <c:dLbl>
              <c:idx val="3"/>
              <c:layout>
                <c:manualLayout>
                  <c:x val="-4.4327272461415879E-2"/>
                  <c:y val="3.0044524378742346E-2"/>
                </c:manualLayout>
              </c:layout>
              <c:dLblPos val="bestFit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B22-4568-9A98-B07209D616C7}"/>
                </c:ext>
              </c:extLst>
            </c:dLbl>
            <c:dLbl>
              <c:idx val="5"/>
              <c:layout>
                <c:manualLayout>
                  <c:x val="1.5398562644850495E-2"/>
                  <c:y val="2.0345228434189445E-2"/>
                </c:manualLayout>
              </c:layout>
              <c:dLblPos val="bestFit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9B22-4568-9A98-B07209D616C7}"/>
                </c:ext>
              </c:extLst>
            </c:dLbl>
            <c:dLbl>
              <c:idx val="6"/>
              <c:layout>
                <c:manualLayout>
                  <c:x val="3.9466877225305043E-2"/>
                  <c:y val="1.1750488013510833E-2"/>
                </c:manualLayout>
              </c:layout>
              <c:dLblPos val="bestFit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9B22-4568-9A98-B07209D616C7}"/>
                </c:ext>
              </c:extLst>
            </c:dLbl>
            <c:spPr>
              <a:pattFill prst="pct75">
                <a:fgClr>
                  <a:sysClr val="windowText" lastClr="000000">
                    <a:lumMod val="75000"/>
                    <a:lumOff val="25000"/>
                  </a:sysClr>
                </a:fgClr>
                <a:bgClr>
                  <a:sysClr val="windowText" lastClr="000000">
                    <a:lumMod val="65000"/>
                    <a:lumOff val="35000"/>
                  </a:sys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Percent val="1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Sheet1!$B$1:$H$1</c:f>
              <c:strCache>
                <c:ptCount val="7"/>
                <c:pt idx="0">
                  <c:v>Директор</c:v>
                </c:pt>
                <c:pt idx="1">
                  <c:v>вихователь-методист</c:v>
                </c:pt>
                <c:pt idx="2">
                  <c:v>психолог</c:v>
                </c:pt>
                <c:pt idx="3">
                  <c:v>муз. кер.</c:v>
                </c:pt>
                <c:pt idx="4">
                  <c:v>виховат</c:v>
                </c:pt>
                <c:pt idx="5">
                  <c:v>інструктор з фізкультури</c:v>
                </c:pt>
                <c:pt idx="6">
                  <c:v>вчитель-логопед</c:v>
                </c:pt>
              </c:strCache>
            </c:strRef>
          </c:cat>
          <c:val>
            <c:numRef>
              <c:f>Sheet1!$B$2:$H$2</c:f>
              <c:numCache>
                <c:formatCode>General</c:formatCode>
                <c:ptCount val="7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14</c:v>
                </c:pt>
                <c:pt idx="5">
                  <c:v>1</c:v>
                </c:pt>
                <c:pt idx="6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9B22-4568-9A98-B07209D616C7}"/>
            </c:ext>
          </c:extLst>
        </c:ser>
        <c:dLbls>
          <c:showPercent val="1"/>
        </c:dLbls>
        <c:extLst xmlns:c16r2="http://schemas.microsoft.com/office/drawing/2015/06/chart">
          <c:ext xmlns:c15="http://schemas.microsoft.com/office/drawing/2012/chart" uri="{02D57815-91ED-43cb-92C2-25804820EDAC}">
            <c15:filteredPie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Sheet1!$A$3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>
                      <a:outerShdw blurRad="254000" sx="102000" sy="102000" algn="ctr" rotWithShape="0">
                        <a:prstClr val="black">
                          <a:alpha val="20000"/>
                        </a:prstClr>
                      </a:outerShdw>
                    </a:effectLst>
                    <a:sp3d/>
                  </c:spPr>
                  <c:extLst>
                    <c:ext xmlns:c16="http://schemas.microsoft.com/office/drawing/2014/chart" uri="{C3380CC4-5D6E-409C-BE32-E72D297353CC}">
                      <c16:uniqueId val="{00000010-9B22-4568-9A98-B07209D616C7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>
                      <a:outerShdw blurRad="254000" sx="102000" sy="102000" algn="ctr" rotWithShape="0">
                        <a:prstClr val="black">
                          <a:alpha val="20000"/>
                        </a:prstClr>
                      </a:outerShdw>
                    </a:effectLst>
                    <a:sp3d/>
                  </c:spPr>
                  <c:extLst>
                    <c:ext xmlns:c16="http://schemas.microsoft.com/office/drawing/2014/chart" uri="{C3380CC4-5D6E-409C-BE32-E72D297353CC}">
                      <c16:uniqueId val="{00000012-9B22-4568-9A98-B07209D616C7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3"/>
                    </a:solidFill>
                    <a:ln>
                      <a:noFill/>
                    </a:ln>
                    <a:effectLst>
                      <a:outerShdw blurRad="254000" sx="102000" sy="102000" algn="ctr" rotWithShape="0">
                        <a:prstClr val="black">
                          <a:alpha val="20000"/>
                        </a:prstClr>
                      </a:outerShdw>
                    </a:effectLst>
                    <a:sp3d/>
                  </c:spPr>
                  <c:extLst>
                    <c:ext xmlns:c16="http://schemas.microsoft.com/office/drawing/2014/chart" uri="{C3380CC4-5D6E-409C-BE32-E72D297353CC}">
                      <c16:uniqueId val="{00000014-9B22-4568-9A98-B07209D616C7}"/>
                    </c:ext>
                  </c:extLst>
                </c:dPt>
                <c:dPt>
                  <c:idx val="3"/>
                  <c:bubble3D val="0"/>
                  <c:spPr>
                    <a:solidFill>
                      <a:schemeClr val="accent4"/>
                    </a:solidFill>
                    <a:ln>
                      <a:noFill/>
                    </a:ln>
                    <a:effectLst>
                      <a:outerShdw blurRad="254000" sx="102000" sy="102000" algn="ctr" rotWithShape="0">
                        <a:prstClr val="black">
                          <a:alpha val="20000"/>
                        </a:prstClr>
                      </a:outerShdw>
                    </a:effectLst>
                    <a:sp3d/>
                  </c:spPr>
                  <c:extLst>
                    <c:ext xmlns:c16="http://schemas.microsoft.com/office/drawing/2014/chart" uri="{C3380CC4-5D6E-409C-BE32-E72D297353CC}">
                      <c16:uniqueId val="{00000016-9B22-4568-9A98-B07209D616C7}"/>
                    </c:ext>
                  </c:extLst>
                </c:dPt>
                <c:dPt>
                  <c:idx val="4"/>
                  <c:bubble3D val="0"/>
                  <c:spPr>
                    <a:solidFill>
                      <a:schemeClr val="accent5"/>
                    </a:solidFill>
                    <a:ln>
                      <a:noFill/>
                    </a:ln>
                    <a:effectLst>
                      <a:outerShdw blurRad="254000" sx="102000" sy="102000" algn="ctr" rotWithShape="0">
                        <a:prstClr val="black">
                          <a:alpha val="20000"/>
                        </a:prstClr>
                      </a:outerShdw>
                    </a:effectLst>
                    <a:sp3d/>
                  </c:spPr>
                  <c:extLst>
                    <c:ext xmlns:c16="http://schemas.microsoft.com/office/drawing/2014/chart" uri="{C3380CC4-5D6E-409C-BE32-E72D297353CC}">
                      <c16:uniqueId val="{00000018-9B22-4568-9A98-B07209D616C7}"/>
                    </c:ext>
                  </c:extLst>
                </c:dPt>
                <c:dPt>
                  <c:idx val="5"/>
                  <c:bubble3D val="0"/>
                  <c:spPr>
                    <a:solidFill>
                      <a:schemeClr val="accent6"/>
                    </a:solidFill>
                    <a:ln>
                      <a:noFill/>
                    </a:ln>
                    <a:effectLst>
                      <a:outerShdw blurRad="254000" sx="102000" sy="102000" algn="ctr" rotWithShape="0">
                        <a:prstClr val="black">
                          <a:alpha val="20000"/>
                        </a:prstClr>
                      </a:outerShdw>
                    </a:effectLst>
                    <a:sp3d/>
                  </c:spPr>
                  <c:extLst>
                    <c:ext xmlns:c16="http://schemas.microsoft.com/office/drawing/2014/chart" uri="{C3380CC4-5D6E-409C-BE32-E72D297353CC}">
                      <c16:uniqueId val="{0000001A-9B22-4568-9A98-B07209D616C7}"/>
                    </c:ext>
                  </c:extLst>
                </c:dPt>
                <c:dPt>
                  <c:idx val="6"/>
                  <c:bubble3D val="0"/>
                  <c:spPr>
                    <a:solidFill>
                      <a:schemeClr val="accent1">
                        <a:lumMod val="60000"/>
                      </a:schemeClr>
                    </a:solidFill>
                    <a:ln>
                      <a:noFill/>
                    </a:ln>
                    <a:effectLst>
                      <a:outerShdw blurRad="254000" sx="102000" sy="102000" algn="ctr" rotWithShape="0">
                        <a:prstClr val="black">
                          <a:alpha val="20000"/>
                        </a:prstClr>
                      </a:outerShdw>
                    </a:effectLst>
                    <a:sp3d/>
                  </c:spPr>
                  <c:extLst>
                    <c:ext xmlns:c16="http://schemas.microsoft.com/office/drawing/2014/chart" uri="{C3380CC4-5D6E-409C-BE32-E72D297353CC}">
                      <c16:uniqueId val="{0000001C-9B22-4568-9A98-B07209D616C7}"/>
                    </c:ext>
                  </c:extLst>
                </c:dPt>
                <c:dLbls>
                  <c:spPr>
                    <a:pattFill prst="pct75">
                      <a:fgClr>
                        <a:sysClr val="windowText" lastClr="000000">
                          <a:lumMod val="75000"/>
                          <a:lumOff val="25000"/>
                        </a:sysClr>
                      </a:fgClr>
                      <a:bgClr>
                        <a:sysClr val="windowText" lastClr="000000">
                          <a:lumMod val="65000"/>
                          <a:lumOff val="35000"/>
                        </a:sysClr>
                      </a:bgClr>
                    </a:pattFill>
                    <a:ln>
                      <a:noFill/>
                    </a:ln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000" b="1" i="0" u="none" strike="noStrike" kern="1200" baseline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ru-RU"/>
                    </a:p>
                  </c:txPr>
                  <c:dLblPos val="ctr"/>
                  <c:showLegendKey val="0"/>
                  <c:showVal val="0"/>
                  <c:showCatName val="0"/>
                  <c:showSerName val="0"/>
                  <c:showPercent val="1"/>
                  <c:showBubbleSize val="0"/>
                  <c:showLeaderLines val="1"/>
                  <c:leaderLines>
                    <c:spPr>
                      <a:ln w="9525">
                        <a:solidFill>
                          <a:schemeClr val="dk1">
                            <a:lumMod val="50000"/>
                            <a:lumOff val="50000"/>
                          </a:schemeClr>
                        </a:solidFill>
                      </a:ln>
                      <a:effectLst/>
                    </c:spPr>
                  </c:leaderLines>
                  <c:extLst>
                    <c:ext uri="{CE6537A1-D6FC-4f65-9D91-7224C49458BB}"/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Sheet1!$B$1:$H$1</c15:sqref>
                        </c15:formulaRef>
                      </c:ext>
                    </c:extLst>
                    <c:strCache>
                      <c:ptCount val="7"/>
                      <c:pt idx="0">
                        <c:v>Директор</c:v>
                      </c:pt>
                      <c:pt idx="1">
                        <c:v>вихователь-методист</c:v>
                      </c:pt>
                      <c:pt idx="2">
                        <c:v>психолог</c:v>
                      </c:pt>
                      <c:pt idx="3">
                        <c:v>муз. кер.</c:v>
                      </c:pt>
                      <c:pt idx="4">
                        <c:v>виховат</c:v>
                      </c:pt>
                      <c:pt idx="5">
                        <c:v>інструктор з фізкультури</c:v>
                      </c:pt>
                      <c:pt idx="6">
                        <c:v>вчитель-логопед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Sheet1!$B$3:$H$3</c15:sqref>
                        </c15:formulaRef>
                      </c:ext>
                    </c:extLst>
                    <c:numCache>
                      <c:formatCode>General</c:formatCode>
                      <c:ptCount val="7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1D-9B22-4568-9A98-B07209D616C7}"/>
                  </c:ext>
                </c:extLst>
              </c15:ser>
            </c15:filteredPieSeries>
            <c15:filteredPi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Sheet1!$A$4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>
                      <a:outerShdw blurRad="254000" sx="102000" sy="102000" algn="ctr" rotWithShape="0">
                        <a:prstClr val="black">
                          <a:alpha val="20000"/>
                        </a:prstClr>
                      </a:outerShdw>
                    </a:effectLst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F-9B22-4568-9A98-B07209D616C7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>
                      <a:outerShdw blurRad="254000" sx="102000" sy="102000" algn="ctr" rotWithShape="0">
                        <a:prstClr val="black">
                          <a:alpha val="20000"/>
                        </a:prstClr>
                      </a:outerShdw>
                    </a:effectLst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1-9B22-4568-9A98-B07209D616C7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3"/>
                    </a:solidFill>
                    <a:ln>
                      <a:noFill/>
                    </a:ln>
                    <a:effectLst>
                      <a:outerShdw blurRad="254000" sx="102000" sy="102000" algn="ctr" rotWithShape="0">
                        <a:prstClr val="black">
                          <a:alpha val="20000"/>
                        </a:prstClr>
                      </a:outerShdw>
                    </a:effectLst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3-9B22-4568-9A98-B07209D616C7}"/>
                    </c:ext>
                  </c:extLst>
                </c:dPt>
                <c:dPt>
                  <c:idx val="3"/>
                  <c:bubble3D val="0"/>
                  <c:spPr>
                    <a:solidFill>
                      <a:schemeClr val="accent4"/>
                    </a:solidFill>
                    <a:ln>
                      <a:noFill/>
                    </a:ln>
                    <a:effectLst>
                      <a:outerShdw blurRad="254000" sx="102000" sy="102000" algn="ctr" rotWithShape="0">
                        <a:prstClr val="black">
                          <a:alpha val="20000"/>
                        </a:prstClr>
                      </a:outerShdw>
                    </a:effectLst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5-9B22-4568-9A98-B07209D616C7}"/>
                    </c:ext>
                  </c:extLst>
                </c:dPt>
                <c:dPt>
                  <c:idx val="4"/>
                  <c:bubble3D val="0"/>
                  <c:spPr>
                    <a:solidFill>
                      <a:schemeClr val="accent5"/>
                    </a:solidFill>
                    <a:ln>
                      <a:noFill/>
                    </a:ln>
                    <a:effectLst>
                      <a:outerShdw blurRad="254000" sx="102000" sy="102000" algn="ctr" rotWithShape="0">
                        <a:prstClr val="black">
                          <a:alpha val="20000"/>
                        </a:prstClr>
                      </a:outerShdw>
                    </a:effectLst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7-9B22-4568-9A98-B07209D616C7}"/>
                    </c:ext>
                  </c:extLst>
                </c:dPt>
                <c:dPt>
                  <c:idx val="5"/>
                  <c:bubble3D val="0"/>
                  <c:spPr>
                    <a:solidFill>
                      <a:schemeClr val="accent6"/>
                    </a:solidFill>
                    <a:ln>
                      <a:noFill/>
                    </a:ln>
                    <a:effectLst>
                      <a:outerShdw blurRad="254000" sx="102000" sy="102000" algn="ctr" rotWithShape="0">
                        <a:prstClr val="black">
                          <a:alpha val="20000"/>
                        </a:prstClr>
                      </a:outerShdw>
                    </a:effectLst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9-9B22-4568-9A98-B07209D616C7}"/>
                    </c:ext>
                  </c:extLst>
                </c:dPt>
                <c:dPt>
                  <c:idx val="6"/>
                  <c:bubble3D val="0"/>
                  <c:spPr>
                    <a:solidFill>
                      <a:schemeClr val="accent1">
                        <a:lumMod val="60000"/>
                      </a:schemeClr>
                    </a:solidFill>
                    <a:ln>
                      <a:noFill/>
                    </a:ln>
                    <a:effectLst>
                      <a:outerShdw blurRad="254000" sx="102000" sy="102000" algn="ctr" rotWithShape="0">
                        <a:prstClr val="black">
                          <a:alpha val="20000"/>
                        </a:prstClr>
                      </a:outerShdw>
                    </a:effectLst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B-9B22-4568-9A98-B07209D616C7}"/>
                    </c:ext>
                  </c:extLst>
                </c:dPt>
                <c:dLbls>
                  <c:spPr>
                    <a:pattFill prst="pct75">
                      <a:fgClr>
                        <a:sysClr val="windowText" lastClr="000000">
                          <a:lumMod val="75000"/>
                          <a:lumOff val="25000"/>
                        </a:sysClr>
                      </a:fgClr>
                      <a:bgClr>
                        <a:sysClr val="windowText" lastClr="000000">
                          <a:lumMod val="65000"/>
                          <a:lumOff val="35000"/>
                        </a:sysClr>
                      </a:bgClr>
                    </a:pattFill>
                    <a:ln>
                      <a:noFill/>
                    </a:ln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000" b="1" i="0" u="none" strike="noStrike" kern="1200" baseline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ru-RU"/>
                    </a:p>
                  </c:txPr>
                  <c:dLblPos val="ctr"/>
                  <c:showLegendKey val="0"/>
                  <c:showVal val="0"/>
                  <c:showCatName val="0"/>
                  <c:showSerName val="0"/>
                  <c:showPercent val="1"/>
                  <c:showBubbleSize val="0"/>
                  <c:showLeaderLines val="1"/>
                  <c:leaderLines>
                    <c:spPr>
                      <a:ln w="9525">
                        <a:solidFill>
                          <a:schemeClr val="dk1">
                            <a:lumMod val="50000"/>
                            <a:lumOff val="50000"/>
                          </a:schemeClr>
                        </a:solidFill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Sheet1!$B$1:$H$1</c15:sqref>
                        </c15:formulaRef>
                      </c:ext>
                    </c:extLst>
                    <c:strCache>
                      <c:ptCount val="7"/>
                      <c:pt idx="0">
                        <c:v>Директор</c:v>
                      </c:pt>
                      <c:pt idx="1">
                        <c:v>вихователь-методист</c:v>
                      </c:pt>
                      <c:pt idx="2">
                        <c:v>психолог</c:v>
                      </c:pt>
                      <c:pt idx="3">
                        <c:v>муз. кер.</c:v>
                      </c:pt>
                      <c:pt idx="4">
                        <c:v>виховат</c:v>
                      </c:pt>
                      <c:pt idx="5">
                        <c:v>інструктор з фізкультури</c:v>
                      </c:pt>
                      <c:pt idx="6">
                        <c:v>вчитель-логопед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Sheet1!$B$4:$H$4</c15:sqref>
                        </c15:formulaRef>
                      </c:ext>
                    </c:extLst>
                    <c:numCache>
                      <c:formatCode>General</c:formatCode>
                      <c:ptCount val="7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C-9B22-4568-9A98-B07209D616C7}"/>
                  </c:ext>
                </c:extLst>
              </c15:ser>
            </c15:filteredPieSeries>
          </c:ext>
        </c:extLst>
      </c:pie3DChart>
      <c:spPr>
        <a:noFill/>
        <a:ln>
          <a:noFill/>
        </a:ln>
        <a:effectLst/>
      </c:spPr>
    </c:plotArea>
    <c:legend>
      <c:legendPos val="r"/>
      <c:layout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ru-RU"/>
    </a:p>
  </c:tx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8.491315670210399E-2"/>
          <c:y val="7.7643904877046005E-2"/>
          <c:w val="0.80084115445519599"/>
          <c:h val="0.7807373572643667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2020-2021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Лист1!$A$2:$A$7</c:f>
              <c:strCache>
                <c:ptCount val="6"/>
                <c:pt idx="0">
                  <c:v>вища категорія</c:v>
                </c:pt>
                <c:pt idx="1">
                  <c:v>І категорія</c:v>
                </c:pt>
                <c:pt idx="2">
                  <c:v>ІІ категорія</c:v>
                </c:pt>
                <c:pt idx="3">
                  <c:v>спеціаліст</c:v>
                </c:pt>
                <c:pt idx="4">
                  <c:v>відповідає посаді</c:v>
                </c:pt>
                <c:pt idx="5">
                  <c:v>звання вих-мет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4</c:v>
                </c:pt>
                <c:pt idx="1">
                  <c:v>3</c:v>
                </c:pt>
                <c:pt idx="2">
                  <c:v>3</c:v>
                </c:pt>
                <c:pt idx="3">
                  <c:v>4</c:v>
                </c:pt>
                <c:pt idx="4">
                  <c:v>8</c:v>
                </c:pt>
                <c:pt idx="5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725-4185-BEA0-0453E15921E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2021-2022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Лист1!$A$2:$A$7</c:f>
              <c:strCache>
                <c:ptCount val="6"/>
                <c:pt idx="0">
                  <c:v>вища категорія</c:v>
                </c:pt>
                <c:pt idx="1">
                  <c:v>І категорія</c:v>
                </c:pt>
                <c:pt idx="2">
                  <c:v>ІІ категорія</c:v>
                </c:pt>
                <c:pt idx="3">
                  <c:v>спеціаліст</c:v>
                </c:pt>
                <c:pt idx="4">
                  <c:v>відповідає посаді</c:v>
                </c:pt>
                <c:pt idx="5">
                  <c:v>звання вих-мет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2</c:v>
                </c:pt>
                <c:pt idx="4">
                  <c:v>12</c:v>
                </c:pt>
                <c:pt idx="5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725-4185-BEA0-0453E15921E2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2022-2023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вища категорія</c:v>
                </c:pt>
                <c:pt idx="1">
                  <c:v>І категорія</c:v>
                </c:pt>
                <c:pt idx="2">
                  <c:v>ІІ категорія</c:v>
                </c:pt>
                <c:pt idx="3">
                  <c:v>спеціаліст</c:v>
                </c:pt>
                <c:pt idx="4">
                  <c:v>відповідає посаді</c:v>
                </c:pt>
                <c:pt idx="5">
                  <c:v>звання вих-мет</c:v>
                </c:pt>
              </c:strCache>
            </c:strRef>
          </c:cat>
          <c:val>
            <c:numRef>
              <c:f>Лист1!$D$2:$D$7</c:f>
              <c:numCache>
                <c:formatCode>General</c:formatCode>
                <c:ptCount val="6"/>
                <c:pt idx="0">
                  <c:v>4</c:v>
                </c:pt>
                <c:pt idx="1">
                  <c:v>1</c:v>
                </c:pt>
                <c:pt idx="2">
                  <c:v>3</c:v>
                </c:pt>
                <c:pt idx="3">
                  <c:v>2</c:v>
                </c:pt>
                <c:pt idx="4">
                  <c:v>11</c:v>
                </c:pt>
                <c:pt idx="5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725-4185-BEA0-0453E15921E2}"/>
            </c:ext>
          </c:extLst>
        </c:ser>
        <c:dLbls/>
        <c:gapWidth val="219"/>
        <c:overlap val="-27"/>
        <c:axId val="92031616"/>
        <c:axId val="92758400"/>
      </c:barChart>
      <c:catAx>
        <c:axId val="92031616"/>
        <c:scaling>
          <c:orientation val="minMax"/>
        </c:scaling>
        <c:axPos val="b"/>
        <c:numFmt formatCode="General" sourceLinked="0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2758400"/>
        <c:crosses val="autoZero"/>
        <c:auto val="1"/>
        <c:lblAlgn val="ctr"/>
        <c:lblOffset val="100"/>
      </c:catAx>
      <c:valAx>
        <c:axId val="9275840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20316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6.8764597196434796E-2"/>
          <c:y val="0.12631578947368419"/>
          <c:w val="0.89451710102502235"/>
          <c:h val="0.73299000782796886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Вересень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Чергова Б (молодша)</c:v>
                </c:pt>
                <c:pt idx="1">
                  <c:v>Чергова А (старша)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0.42000000000000015</c:v>
                </c:pt>
                <c:pt idx="1">
                  <c:v>0.69000000000000028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C56-4B59-AF32-4AD9DA4178A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Травень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Чергова Б (молодша)</c:v>
                </c:pt>
                <c:pt idx="1">
                  <c:v>Чергова А (старша)</c:v>
                </c:pt>
              </c:strCache>
            </c:strRef>
          </c:cat>
          <c:val>
            <c:numRef>
              <c:f>Лист1!$C$2:$C$3</c:f>
              <c:numCache>
                <c:formatCode>0%</c:formatCode>
                <c:ptCount val="2"/>
                <c:pt idx="0">
                  <c:v>0.83000000000000029</c:v>
                </c:pt>
                <c:pt idx="1">
                  <c:v>0.87000000000000033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C56-4B59-AF32-4AD9DA4178AE}"/>
            </c:ext>
          </c:extLst>
        </c:ser>
        <c:dLbls>
          <c:showVal val="1"/>
        </c:dLbls>
        <c:gapWidth val="219"/>
        <c:overlap val="-27"/>
        <c:axId val="116396416"/>
        <c:axId val="116397952"/>
      </c:barChart>
      <c:catAx>
        <c:axId val="11639641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6397952"/>
        <c:crosses val="autoZero"/>
        <c:auto val="1"/>
        <c:lblAlgn val="ctr"/>
        <c:lblOffset val="100"/>
      </c:catAx>
      <c:valAx>
        <c:axId val="11639795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63964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2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137EC-F286-482E-B0A9-F8E2E76BF8A7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44BFA-9987-4799-B0E6-458050C899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2708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137EC-F286-482E-B0A9-F8E2E76BF8A7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44BFA-9987-4799-B0E6-458050C899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38731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137EC-F286-482E-B0A9-F8E2E76BF8A7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44BFA-9987-4799-B0E6-458050C899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16273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137EC-F286-482E-B0A9-F8E2E76BF8A7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44BFA-9987-4799-B0E6-458050C899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59252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137EC-F286-482E-B0A9-F8E2E76BF8A7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44BFA-9987-4799-B0E6-458050C899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5640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137EC-F286-482E-B0A9-F8E2E76BF8A7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44BFA-9987-4799-B0E6-458050C899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5954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137EC-F286-482E-B0A9-F8E2E76BF8A7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44BFA-9987-4799-B0E6-458050C899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2626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137EC-F286-482E-B0A9-F8E2E76BF8A7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44BFA-9987-4799-B0E6-458050C899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6820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137EC-F286-482E-B0A9-F8E2E76BF8A7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44BFA-9987-4799-B0E6-458050C899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3785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137EC-F286-482E-B0A9-F8E2E76BF8A7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44BFA-9987-4799-B0E6-458050C899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7277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137EC-F286-482E-B0A9-F8E2E76BF8A7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44BFA-9987-4799-B0E6-458050C899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0043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137EC-F286-482E-B0A9-F8E2E76BF8A7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844BFA-9987-4799-B0E6-458050C899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14061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389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965434" y="241739"/>
            <a:ext cx="76935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Управління освіти Первомайської міської ради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743200" y="1122363"/>
            <a:ext cx="6400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2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Arial Black" panose="020B0A04020102020204" pitchFamily="34" charset="0"/>
            </a:endParaRPr>
          </a:p>
          <a:p>
            <a:pPr algn="ctr"/>
            <a:endParaRPr lang="uk-UA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Arial Black" panose="020B0A04020102020204" pitchFamily="34" charset="0"/>
            </a:endParaRPr>
          </a:p>
          <a:p>
            <a:pPr algn="ctr"/>
            <a:r>
              <a:rPr lang="uk-UA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Arial Black" panose="020B0A04020102020204" pitchFamily="34" charset="0"/>
              </a:rPr>
              <a:t>Звіт діяльності</a:t>
            </a:r>
          </a:p>
          <a:p>
            <a:pPr algn="ctr"/>
            <a:endParaRPr lang="uk-UA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Arial Black" panose="020B0A04020102020204" pitchFamily="34" charset="0"/>
            </a:endParaRPr>
          </a:p>
          <a:p>
            <a:pPr algn="ctr"/>
            <a:r>
              <a:rPr lang="uk-UA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Arial Black" panose="020B0A04020102020204" pitchFamily="34" charset="0"/>
              </a:rPr>
              <a:t> ЗДО № 7 «ПЕРЛИНКА»</a:t>
            </a:r>
          </a:p>
          <a:p>
            <a:pPr algn="ctr"/>
            <a:endParaRPr lang="uk-UA" sz="2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Arial Black" panose="020B0A04020102020204" pitchFamily="34" charset="0"/>
            </a:endParaRPr>
          </a:p>
          <a:p>
            <a:pPr algn="ctr"/>
            <a:r>
              <a:rPr lang="uk-UA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Arial Black" panose="020B0A04020102020204" pitchFamily="34" charset="0"/>
              </a:rPr>
              <a:t>  за 2022-2023 </a:t>
            </a:r>
            <a:r>
              <a:rPr lang="uk-UA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Arial Black" panose="020B0A04020102020204" pitchFamily="34" charset="0"/>
              </a:rPr>
              <a:t>н.р</a:t>
            </a:r>
            <a:r>
              <a:rPr lang="uk-UA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Arial Black" panose="020B0A04020102020204" pitchFamily="34" charset="0"/>
              </a:rPr>
              <a:t>.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794234" y="5691157"/>
            <a:ext cx="53497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i="1" dirty="0">
                <a:solidFill>
                  <a:schemeClr val="bg1"/>
                </a:solidFill>
              </a:rPr>
              <a:t>м. Первомайськ</a:t>
            </a:r>
          </a:p>
          <a:p>
            <a:pPr algn="ctr"/>
            <a:r>
              <a:rPr lang="uk-UA" sz="2000" b="1" i="1" dirty="0">
                <a:solidFill>
                  <a:schemeClr val="bg1"/>
                </a:solidFill>
              </a:rPr>
              <a:t>   2023 рік</a:t>
            </a:r>
            <a:endParaRPr lang="ru-RU" sz="2000" b="1" i="1" dirty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34599" y="12700"/>
            <a:ext cx="2057400" cy="2219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79474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34600"/>
            <a:ext cx="12192000" cy="6992600"/>
          </a:xfrm>
        </p:spPr>
      </p:pic>
      <p:sp>
        <p:nvSpPr>
          <p:cNvPr id="5" name="Прямоугольник 4"/>
          <p:cNvSpPr/>
          <p:nvPr/>
        </p:nvSpPr>
        <p:spPr>
          <a:xfrm>
            <a:off x="1271753" y="609600"/>
            <a:ext cx="854491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uk-UA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ЗДО працює за 10,5 годинним режимом роботи.</a:t>
            </a:r>
            <a:endParaRPr lang="ru-RU" sz="2400" b="1" dirty="0" smtClean="0">
              <a:solidFill>
                <a:schemeClr val="bg1"/>
              </a:solidFill>
              <a:effectLst/>
            </a:endParaRPr>
          </a:p>
          <a:p>
            <a:pPr indent="450215" algn="ctr">
              <a:spcAft>
                <a:spcPts val="0"/>
              </a:spcAft>
            </a:pPr>
            <a:r>
              <a:rPr lang="uk-UA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зв’язку з воєнним станом в країні, у закладі функціонувало 2 чергових групи. З них:  1 група  -  молодшого віку (від 3 до 4 років), 1 група -  старшого віку (від 5 до 6 років).</a:t>
            </a:r>
            <a:endParaRPr lang="ru-RU" sz="2400" b="1" dirty="0" smtClean="0">
              <a:solidFill>
                <a:schemeClr val="bg1"/>
              </a:solidFill>
              <a:effectLst/>
            </a:endParaRPr>
          </a:p>
          <a:p>
            <a:pPr indent="450215" algn="ctr">
              <a:spcAft>
                <a:spcPts val="0"/>
              </a:spcAft>
            </a:pPr>
            <a:r>
              <a:rPr lang="uk-UA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Заклад відвідує 49 дітей, з них: дівчатка – 23, хлопчики – 26.</a:t>
            </a:r>
            <a:endParaRPr lang="ru-RU" sz="2400" b="1" dirty="0">
              <a:solidFill>
                <a:schemeClr val="bg1"/>
              </a:solidFill>
              <a:effectLst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31635" y="3294400"/>
            <a:ext cx="5277971" cy="17190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840245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891863" y="199698"/>
            <a:ext cx="7252138" cy="1518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Розстановка педагогічних кадрів за 2022/2023 </a:t>
            </a:r>
            <a:r>
              <a:rPr lang="uk-UA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н.р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За штатним розкладом в закладі працює 51 працівників: 21 - педагогів та 30 – технічного персоналу. </a:t>
            </a:r>
            <a:endParaRPr lang="ru-RU" b="1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ctr">
              <a:spcAft>
                <a:spcPts val="0"/>
              </a:spcAft>
            </a:pP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Аналіз розстановки педагогічних кадрів свідчить про 97% забезпечення закладу педагогічними кадрами.</a:t>
            </a:r>
            <a:endParaRPr lang="ru-RU" b="1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96869997"/>
              </p:ext>
            </p:extLst>
          </p:nvPr>
        </p:nvGraphicFramePr>
        <p:xfrm>
          <a:off x="1576552" y="2259725"/>
          <a:ext cx="4046482" cy="267029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373748">
                  <a:extLst>
                    <a:ext uri="{9D8B030D-6E8A-4147-A177-3AD203B41FA5}">
                      <a16:colId xmlns:a16="http://schemas.microsoft.com/office/drawing/2014/main" xmlns="" val="1400892500"/>
                    </a:ext>
                  </a:extLst>
                </a:gridCol>
                <a:gridCol w="672734">
                  <a:extLst>
                    <a:ext uri="{9D8B030D-6E8A-4147-A177-3AD203B41FA5}">
                      <a16:colId xmlns:a16="http://schemas.microsoft.com/office/drawing/2014/main" xmlns="" val="595211097"/>
                    </a:ext>
                  </a:extLst>
                </a:gridCol>
              </a:tblGrid>
              <a:tr h="24501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Директор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307598916"/>
                  </a:ext>
                </a:extLst>
              </a:tr>
              <a:tr h="52365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Вихователь-методист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595367303"/>
                  </a:ext>
                </a:extLst>
              </a:tr>
              <a:tr h="23475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Психолог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92036845"/>
                  </a:ext>
                </a:extLst>
              </a:tr>
              <a:tr h="23475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Музичний керівник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154518062"/>
                  </a:ext>
                </a:extLst>
              </a:tr>
              <a:tr h="23475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Вихователь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14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696210876"/>
                  </a:ext>
                </a:extLst>
              </a:tr>
              <a:tr h="23475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Логопед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308628775"/>
                  </a:ext>
                </a:extLst>
              </a:tr>
              <a:tr h="48131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Інструктор з фізкультури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708314529"/>
                  </a:ext>
                </a:extLst>
              </a:tr>
              <a:tr h="48131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Асистент вихователя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202638639"/>
                  </a:ext>
                </a:extLst>
              </a:tr>
            </a:tbl>
          </a:graphicData>
        </a:graphic>
      </p:graphicFrame>
      <p:graphicFrame>
        <p:nvGraphicFramePr>
          <p:cNvPr id="8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680633324"/>
              </p:ext>
            </p:extLst>
          </p:nvPr>
        </p:nvGraphicFramePr>
        <p:xfrm>
          <a:off x="5623034" y="2259724"/>
          <a:ext cx="4183117" cy="26702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828716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090041" y="231228"/>
            <a:ext cx="5297214" cy="390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Кваліфікаційний рівень педагогів</a:t>
            </a:r>
            <a:endParaRPr lang="ru-RU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2754377435"/>
              </p:ext>
            </p:extLst>
          </p:nvPr>
        </p:nvGraphicFramePr>
        <p:xfrm>
          <a:off x="2648607" y="2238703"/>
          <a:ext cx="6400800" cy="33317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4083" y="-94594"/>
            <a:ext cx="2124075" cy="2152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ятиугольник 6"/>
          <p:cNvSpPr/>
          <p:nvPr/>
        </p:nvSpPr>
        <p:spPr>
          <a:xfrm>
            <a:off x="1954924" y="378372"/>
            <a:ext cx="1702675" cy="924911"/>
          </a:xfrm>
          <a:prstGeom prst="homePlat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закладі важливий кожен!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249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35117" y="199697"/>
            <a:ext cx="7851229" cy="6217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ctr">
              <a:lnSpc>
                <a:spcPct val="107000"/>
              </a:lnSpc>
              <a:spcAft>
                <a:spcPts val="800"/>
              </a:spcAft>
            </a:pPr>
            <a:r>
              <a:rPr lang="uk-UA" sz="14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Методична робота закладу.</a:t>
            </a:r>
            <a:endParaRPr lang="ru-RU" sz="1400" b="1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80340">
              <a:lnSpc>
                <a:spcPct val="115000"/>
              </a:lnSpc>
              <a:spcAft>
                <a:spcPts val="1000"/>
              </a:spcAft>
            </a:pPr>
            <a:r>
              <a:rPr lang="uk-UA" sz="14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Методична служба закладу будувалася на основі реалізації наступних основних завдань:</a:t>
            </a:r>
            <a:endParaRPr lang="ru-RU" sz="1400" b="1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14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забезпечення дієвого науково-методичного та психолого-педагогічного супроводу освітнього процесу; </a:t>
            </a:r>
            <a:endParaRPr lang="ru-RU" sz="1400" b="1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14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планування та визначення траєкторії професійного розвитку;</a:t>
            </a:r>
            <a:endParaRPr lang="ru-RU" sz="1400" b="1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14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розроблення внутрішніх документів закладів освіти;</a:t>
            </a:r>
            <a:endParaRPr lang="ru-RU" sz="1400" b="1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14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особливостей організації освітнього процесу в ЗДО №7 за різними формами здобуття освіти, у тому числі з використанням технологій дистанційного навчання;</a:t>
            </a:r>
            <a:endParaRPr lang="ru-RU" sz="1400" b="1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14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впровадження компетентнісного, особистісно орієнтованого, діяльнісного, інклюзивного підходів до навчання здобувачів освіти і нових освітніх технологій;</a:t>
            </a:r>
            <a:endParaRPr lang="ru-RU" sz="1400" b="1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14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забезпеченню ефективної роботи вебсайту ЗДО №7 та своєчасного оновлення інформації на ньому;</a:t>
            </a:r>
            <a:endParaRPr lang="ru-RU" sz="1400" b="1" dirty="0">
              <a:solidFill>
                <a:schemeClr val="bg1">
                  <a:lumMod val="95000"/>
                </a:schemeClr>
              </a:solidFill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14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професійне зростання педагогів закладу шляхом участі в оновлених формах  методичної роботи, надаючи перевагу динамічному навчанню дорослих (майстер-класи, тренінги, колоквіуми, брейн-ринги, вебінари, воркшопи тощо), а також через самоосвітню діяльність;</a:t>
            </a:r>
            <a:endParaRPr lang="ru-RU" sz="1400" b="1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14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результативне  застосування педагогами сучасних педтехнологій, їхню спрямованість на кінцевий результат;</a:t>
            </a:r>
            <a:endParaRPr lang="ru-RU" sz="1400" b="1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14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проведення якісного аналізу методичної роботи за поточний навчальний рік;</a:t>
            </a:r>
            <a:endParaRPr lang="ru-RU" sz="1400" b="1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14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створення належних умов для участі педагогів закладу в професійних конкурсах різних рівнів; </a:t>
            </a:r>
            <a:endParaRPr lang="ru-RU" sz="1400" b="1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14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продовження роботи щодо впровадження інклюзивного навчання; </a:t>
            </a:r>
            <a:endParaRPr lang="ru-RU" sz="1400" b="1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14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подальше вдосконалення єдиного інформаційно-освітнього Інтернет-простору; </a:t>
            </a:r>
            <a:endParaRPr lang="ru-RU" sz="1400" b="1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14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реалізацію державних, регіональних та міських освітніх програм.</a:t>
            </a:r>
            <a:endParaRPr lang="ru-RU" sz="1400" b="1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31972" y="0"/>
            <a:ext cx="2060028" cy="20600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279200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8676" y="430924"/>
            <a:ext cx="667406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 закладі здійснювалася </a:t>
            </a:r>
            <a:r>
              <a:rPr lang="uk-UA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відповідна робота з професійного становлення молодих педагогів. </a:t>
            </a:r>
            <a:r>
              <a:rPr lang="uk-UA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Николайчук Т. Є. на високому рівні проведено засідання клубу «Школа молодого вихователя». З молодими вихователями </a:t>
            </a:r>
            <a:r>
              <a:rPr lang="uk-UA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здійснили </a:t>
            </a:r>
            <a:r>
              <a:rPr lang="uk-UA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майстер-класи та тренінги, продемонстровано досвід роботи досвідчених педагогів, надано групові та індивідуальні  консультації  управлінською, методичною та психологічною службами, виконувалися інтерактивні вправи з метою зміцнення педагогічної спрямованості та компетентності молодих спеціалістів.</a:t>
            </a:r>
            <a:endParaRPr lang="ru-RU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81848" y="81622"/>
            <a:ext cx="3605049" cy="2377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592" y="3293246"/>
            <a:ext cx="3783724" cy="28377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37723" y="4130565"/>
            <a:ext cx="3636579" cy="27274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74302" y="2445409"/>
            <a:ext cx="3377324" cy="25329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93245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34600"/>
            <a:ext cx="12192000" cy="69926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4594" y="1"/>
            <a:ext cx="57912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Методичним кабінетом здійснювався науково – методичний, організаційний супроводи конкурсів фахової майстерності. У ході підготовки до конкурсів надавалися інструктивно – методичні поради, консультації, допомога  у розробці методичних матеріалів. Як результат: дитячий колектив під керівництвом Боровської В. І. отримав диплом І ступеня в дистанційному конкурсі XXVІ-й Огляд Різдвяних вертепів, колядок та щедрівок, вихованка старшої групи Сулімова Яна (Николайчук Т. Є.) отримала диплом за активну участь  в дистанційному ІІІ конкурсі читців поезії Лесі Українки та Івана Франка-2023. Також Карлюга А. В., Холодович І. А.  прийняли участь в ХІ Всеукраїнський конкурс «Творчий вчитель – обдарований учень». Колектив ЗДО №7 отримав сертифікат учасника ІІ Міжнародного заняття доброти фонду «Щаслива лапа» Діти молодшої групи (вихователь Кирилова М. В.)</a:t>
            </a:r>
            <a:r>
              <a:rPr lang="uk-UA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взяли участь у </a:t>
            </a:r>
            <a:r>
              <a:rPr lang="uk-UA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Всеукраїнському конкурсі дитячого малюнка «Охорона праці очима дітей» - 2023.</a:t>
            </a:r>
            <a:endParaRPr lang="ru-RU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56282" y="2954656"/>
            <a:ext cx="3770587" cy="37705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011642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34600"/>
            <a:ext cx="12192000" cy="6992600"/>
          </a:xfrm>
          <a:prstGeom prst="rect">
            <a:avLst/>
          </a:prstGeom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86176819"/>
              </p:ext>
            </p:extLst>
          </p:nvPr>
        </p:nvGraphicFramePr>
        <p:xfrm>
          <a:off x="2249214" y="546538"/>
          <a:ext cx="7083972" cy="52273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65884">
                  <a:extLst>
                    <a:ext uri="{9D8B030D-6E8A-4147-A177-3AD203B41FA5}">
                      <a16:colId xmlns:a16="http://schemas.microsoft.com/office/drawing/2014/main" xmlns="" val="3259708808"/>
                    </a:ext>
                  </a:extLst>
                </a:gridCol>
                <a:gridCol w="1182406">
                  <a:extLst>
                    <a:ext uri="{9D8B030D-6E8A-4147-A177-3AD203B41FA5}">
                      <a16:colId xmlns:a16="http://schemas.microsoft.com/office/drawing/2014/main" xmlns="" val="3588656758"/>
                    </a:ext>
                  </a:extLst>
                </a:gridCol>
                <a:gridCol w="1483763">
                  <a:extLst>
                    <a:ext uri="{9D8B030D-6E8A-4147-A177-3AD203B41FA5}">
                      <a16:colId xmlns:a16="http://schemas.microsoft.com/office/drawing/2014/main" xmlns="" val="297013953"/>
                    </a:ext>
                  </a:extLst>
                </a:gridCol>
                <a:gridCol w="1351919">
                  <a:extLst>
                    <a:ext uri="{9D8B030D-6E8A-4147-A177-3AD203B41FA5}">
                      <a16:colId xmlns:a16="http://schemas.microsoft.com/office/drawing/2014/main" xmlns="" val="3455293973"/>
                    </a:ext>
                  </a:extLst>
                </a:gridCol>
              </a:tblGrid>
              <a:tr h="237200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Конкурси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31369674"/>
                  </a:ext>
                </a:extLst>
              </a:tr>
              <a:tr h="2567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назва 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Результат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Дата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Учасник, 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extLst>
                  <a:ext uri="{0D108BD9-81ED-4DB2-BD59-A6C34878D82A}">
                    <a16:rowId xmlns:a16="http://schemas.microsoft.com/office/drawing/2014/main" xmlns="" val="136072241"/>
                  </a:ext>
                </a:extLst>
              </a:tr>
              <a:tr h="7360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XXV</a:t>
                      </a:r>
                      <a:r>
                        <a:rPr lang="uk-UA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І-й Огляд Різдвяних вертепів, колядок та щедрівок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Диплом І ступеня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 10.02.2023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Діти старшої групи (Брюзгіна Л. І.)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extLst>
                  <a:ext uri="{0D108BD9-81ED-4DB2-BD59-A6C34878D82A}">
                    <a16:rowId xmlns:a16="http://schemas.microsoft.com/office/drawing/2014/main" xmlns="" val="1296880738"/>
                  </a:ext>
                </a:extLst>
              </a:tr>
              <a:tr h="8270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Всеукраїнський конкурс дитячого малюнка «Охорона праці очима дітей» - 2023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учасник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 15 лютого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 15 квітня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Діти молодшої групи (Кирилова М. В.)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extLst>
                  <a:ext uri="{0D108BD9-81ED-4DB2-BD59-A6C34878D82A}">
                    <a16:rowId xmlns:a16="http://schemas.microsoft.com/office/drawing/2014/main" xmlns="" val="4251303060"/>
                  </a:ext>
                </a:extLst>
              </a:tr>
              <a:tr h="8270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ІІІ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конкурс читців поезії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Лесі Українки та Івана Франка-2023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Диплом за активну участь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Результати огляду будуть 21 квітня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Сулімова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Яна (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старша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група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Николайчук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Т. Є.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extLst>
                  <a:ext uri="{0D108BD9-81ED-4DB2-BD59-A6C34878D82A}">
                    <a16:rowId xmlns:a16="http://schemas.microsoft.com/office/drawing/2014/main" xmlns="" val="2245096510"/>
                  </a:ext>
                </a:extLst>
              </a:tr>
              <a:tr h="8270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XXІV конкурсу читців Шевченківської поезії “Заповіт-2023”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учасник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Результати 16 квітня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Сулімова Яна (старша група) Николайчук Т. Є.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extLst>
                  <a:ext uri="{0D108BD9-81ED-4DB2-BD59-A6C34878D82A}">
                    <a16:rowId xmlns:a16="http://schemas.microsoft.com/office/drawing/2014/main" xmlns="" val="3938568925"/>
                  </a:ext>
                </a:extLst>
              </a:tr>
              <a:tr h="48662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ХІ Всеукраїнський конкурс «Творчий вчитель – обдарований учень»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Червень 23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Карлюга А. В.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extLst>
                  <a:ext uri="{0D108BD9-81ED-4DB2-BD59-A6C34878D82A}">
                    <a16:rowId xmlns:a16="http://schemas.microsoft.com/office/drawing/2014/main" xmlns="" val="3441037389"/>
                  </a:ext>
                </a:extLst>
              </a:tr>
              <a:tr h="48662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ХІ Всеукраїнський конкурс «Творчий вчитель – обдарований учень»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Червень 23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Холодович І. А.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extLst>
                  <a:ext uri="{0D108BD9-81ED-4DB2-BD59-A6C34878D82A}">
                    <a16:rowId xmlns:a16="http://schemas.microsoft.com/office/drawing/2014/main" xmlns="" val="399854840"/>
                  </a:ext>
                </a:extLst>
              </a:tr>
              <a:tr h="48662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ХІ Всеукраїнський конкурс «Творчий вчитель – обдарований учень»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Червень 23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Крапивницька С. П.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19" marR="65819" marT="0" marB="0"/>
                </a:tc>
                <a:extLst>
                  <a:ext uri="{0D108BD9-81ED-4DB2-BD59-A6C34878D82A}">
                    <a16:rowId xmlns:a16="http://schemas.microsoft.com/office/drawing/2014/main" xmlns="" val="16134476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9547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105104"/>
            <a:ext cx="8271641" cy="2620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uk-UA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uk-UA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закладі дошкільної освіти створено умови для навчання, реабілітації, соціальної адаптації, інтеграції в суспільство здобувачів дошкільної освіти із особливими освітніми потребами. Налагоджено роботу з питань навчання дітей із особливими освітніми потребами (створено команди психолого-педагогічного супроводу, розроблено індивідуальні програми розвитку), відстежується результативність діяльності.</a:t>
            </a:r>
            <a:endParaRPr lang="ru-RU" sz="16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222" y="3017873"/>
            <a:ext cx="4911377" cy="1900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36524" y="5087008"/>
            <a:ext cx="4004442" cy="1677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162480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93987" y="105103"/>
            <a:ext cx="6947338" cy="2620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ЗДО №7 проводилась гурткова робота з обдарованими дітьми. Так, музичний керівник Брюзгіна Л. І. за допомогою музичних інструментів розвиває метроритм у дітей та навички імпровізації на музичних інструментах на гуртковій роботі «Маленькі музиканти». Також були залучені й інші фахівці до проведення занять з обдарованими дітьми: Куліш О. Ф. – хореографія, Вареник А. О.- еколог-дошкільник «Природня скарбничка».</a:t>
            </a:r>
            <a:endParaRPr lang="ru-RU" sz="16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41325" y="0"/>
            <a:ext cx="2837792" cy="22387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212" y="4000657"/>
            <a:ext cx="4719512" cy="2762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607830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72055" y="157655"/>
            <a:ext cx="9007365" cy="1490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Протягом навчального року медичними працівниками та адміністрацією на заняттях з фізичної культури проводились заміри загальної та моторної щільності. Моторна щільність занять фіксувалася на рівні 75 – 80%, загальна щільність доходила до 100%. Вихователі організовували заняття відповідно до програмових вимог, добирали дозування вправ відповідно віку дітей.</a:t>
            </a:r>
            <a:endParaRPr lang="ru-RU" sz="16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Порівняльний аналіз рівня рухового розвитку дітей</a:t>
            </a:r>
            <a:endParaRPr lang="ru-RU" sz="16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42291" y="1460938"/>
            <a:ext cx="42398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</a:p>
          <a:p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грудень 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2022 – травень 2023</a:t>
            </a:r>
            <a:endParaRPr lang="ru-RU" dirty="0">
              <a:solidFill>
                <a:schemeClr val="bg1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1270218036"/>
              </p:ext>
            </p:extLst>
          </p:nvPr>
        </p:nvGraphicFramePr>
        <p:xfrm>
          <a:off x="2638097" y="2343807"/>
          <a:ext cx="5843751" cy="2690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411544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7655" y="73573"/>
            <a:ext cx="7987862" cy="358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15000"/>
              </a:lnSpc>
              <a:spcAft>
                <a:spcPts val="0"/>
              </a:spcAft>
              <a:tabLst>
                <a:tab pos="403860" algn="l"/>
                <a:tab pos="584835" algn="l"/>
                <a:tab pos="2498725" algn="l"/>
              </a:tabLst>
            </a:pPr>
            <a:endParaRPr lang="ru-RU" sz="16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65628" y="4498428"/>
            <a:ext cx="3300248" cy="23595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05835658"/>
              </p:ext>
            </p:extLst>
          </p:nvPr>
        </p:nvGraphicFramePr>
        <p:xfrm>
          <a:off x="14063" y="1"/>
          <a:ext cx="8467785" cy="69099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13114">
                  <a:extLst>
                    <a:ext uri="{9D8B030D-6E8A-4147-A177-3AD203B41FA5}">
                      <a16:colId xmlns:a16="http://schemas.microsoft.com/office/drawing/2014/main" xmlns="" val="1877351532"/>
                    </a:ext>
                  </a:extLst>
                </a:gridCol>
                <a:gridCol w="847181">
                  <a:extLst>
                    <a:ext uri="{9D8B030D-6E8A-4147-A177-3AD203B41FA5}">
                      <a16:colId xmlns:a16="http://schemas.microsoft.com/office/drawing/2014/main" xmlns="" val="2249368851"/>
                    </a:ext>
                  </a:extLst>
                </a:gridCol>
                <a:gridCol w="858151">
                  <a:extLst>
                    <a:ext uri="{9D8B030D-6E8A-4147-A177-3AD203B41FA5}">
                      <a16:colId xmlns:a16="http://schemas.microsoft.com/office/drawing/2014/main" xmlns="" val="4089506800"/>
                    </a:ext>
                  </a:extLst>
                </a:gridCol>
                <a:gridCol w="1787033">
                  <a:extLst>
                    <a:ext uri="{9D8B030D-6E8A-4147-A177-3AD203B41FA5}">
                      <a16:colId xmlns:a16="http://schemas.microsoft.com/office/drawing/2014/main" xmlns="" val="2602041604"/>
                    </a:ext>
                  </a:extLst>
                </a:gridCol>
                <a:gridCol w="1614557">
                  <a:extLst>
                    <a:ext uri="{9D8B030D-6E8A-4147-A177-3AD203B41FA5}">
                      <a16:colId xmlns:a16="http://schemas.microsoft.com/office/drawing/2014/main" xmlns="" val="291072346"/>
                    </a:ext>
                  </a:extLst>
                </a:gridCol>
                <a:gridCol w="1047749">
                  <a:extLst>
                    <a:ext uri="{9D8B030D-6E8A-4147-A177-3AD203B41FA5}">
                      <a16:colId xmlns:a16="http://schemas.microsoft.com/office/drawing/2014/main" xmlns="" val="27083382"/>
                    </a:ext>
                  </a:extLst>
                </a:gridCol>
              </a:tblGrid>
              <a:tr h="1106100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Зміст заходів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</a:rPr>
                        <a:t>Інформація</a:t>
                      </a:r>
                      <a:endParaRPr lang="ru-RU" sz="1200" dirty="0" smtClean="0">
                        <a:solidFill>
                          <a:srgbClr val="0070C0"/>
                        </a:solidFill>
                      </a:endParaRPr>
                    </a:p>
                    <a:p>
                      <a:pPr algn="ctr"/>
                      <a:r>
                        <a:rPr lang="ru-RU" sz="1200" b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</a:rPr>
                        <a:t>Закладу дошкільної освіти ясел-садка № 7 «Перлинка»</a:t>
                      </a:r>
                      <a:endParaRPr lang="ru-RU" sz="1200" dirty="0" smtClean="0">
                        <a:solidFill>
                          <a:srgbClr val="0070C0"/>
                        </a:solidFill>
                      </a:endParaRPr>
                    </a:p>
                    <a:p>
                      <a:pPr algn="ctr"/>
                      <a:endParaRPr lang="ru-RU" sz="1200" dirty="0" smtClean="0">
                        <a:solidFill>
                          <a:srgbClr val="0070C0"/>
                        </a:solidFill>
                      </a:endParaRP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</a:rPr>
                        <a:t>щодо благодійних коштів, залучених протягом 2022 - 2023 н.р на потреби ЗДО</a:t>
                      </a:r>
                      <a:endParaRPr lang="ru-RU" sz="1200" dirty="0" smtClean="0">
                        <a:solidFill>
                          <a:srgbClr val="0070C0"/>
                        </a:solidFill>
                      </a:endParaRPr>
                    </a:p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Всього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54429114"/>
                  </a:ext>
                </a:extLst>
              </a:tr>
              <a:tr h="3415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бюджетні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батьківські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спонсорські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кошти працівників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92536301"/>
                  </a:ext>
                </a:extLst>
              </a:tr>
              <a:tr h="15559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РЕМОНТНІ РОБОТИ: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ЗАПЛАНОВАНО: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Times New Roman" panose="02020603050405020304" pitchFamily="18" charset="0"/>
                        <a:buChar char="-"/>
                      </a:pPr>
                      <a:r>
                        <a:rPr lang="uk-UA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Укладання кахельної плитки на підлогу харчоблоку;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Times New Roman" panose="02020603050405020304" pitchFamily="18" charset="0"/>
                        <a:buChar char="-"/>
                      </a:pPr>
                      <a:r>
                        <a:rPr lang="uk-UA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Укладання кахельної плитки на стіни  пральні;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Times New Roman" panose="02020603050405020304" pitchFamily="18" charset="0"/>
                        <a:buChar char="-"/>
                      </a:pPr>
                      <a:r>
                        <a:rPr lang="ru-RU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</a:t>
                      </a:r>
                      <a:r>
                        <a:rPr lang="ru-RU" sz="1200" b="1" kern="12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емонт</a:t>
                      </a:r>
                      <a:r>
                        <a:rPr lang="ru-RU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uk-UA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парадного  входу.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50226310"/>
                  </a:ext>
                </a:extLst>
              </a:tr>
              <a:tr h="78008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ПРИДБАНО: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1.Господарчі товари</a:t>
                      </a:r>
                      <a:r>
                        <a:rPr lang="uk-UA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 миючі засоби, лампи)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10121.06 грн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200" b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200" b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5108 грн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11794.30грн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(миючі засоби)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1946,90грн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(господарчі товари)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+335,40грн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(миючі засоби)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42129289"/>
                  </a:ext>
                </a:extLst>
              </a:tr>
              <a:tr h="22135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Буд.матеріали</a:t>
                      </a: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та інвентар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4335,90 </a:t>
                      </a:r>
                      <a:r>
                        <a:rPr lang="uk-UA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грн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2204 грн.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61070135"/>
                  </a:ext>
                </a:extLst>
              </a:tr>
              <a:tr h="28332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</a:t>
                      </a: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Заміна вікон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199827 грн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708621"/>
                  </a:ext>
                </a:extLst>
              </a:tr>
              <a:tr h="20259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Тени 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1980 грн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14038560"/>
                  </a:ext>
                </a:extLst>
              </a:tr>
              <a:tr h="20259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Бойлер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4600 грн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20517957"/>
                  </a:ext>
                </a:extLst>
              </a:tr>
              <a:tr h="20259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Пожежний стенд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9684 грн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24803489"/>
                  </a:ext>
                </a:extLst>
              </a:tr>
              <a:tr h="20259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Дез.засоби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5600 грн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40580281"/>
                  </a:ext>
                </a:extLst>
              </a:tr>
              <a:tr h="20259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 Термометр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2490 грн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10572392"/>
                  </a:ext>
                </a:extLst>
              </a:tr>
              <a:tr h="39369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.Іграшки, корекційне</a:t>
                      </a: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обладнання</a:t>
                      </a: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 інклюзія)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15970</a:t>
                      </a: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грн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23380700"/>
                  </a:ext>
                </a:extLst>
              </a:tr>
              <a:tr h="28332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Канцтовари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1669 грн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440 грн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28084453"/>
                  </a:ext>
                </a:extLst>
              </a:tr>
              <a:tr h="20259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 Сайт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 грн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66053230"/>
                  </a:ext>
                </a:extLst>
              </a:tr>
              <a:tr h="28332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</a:t>
                      </a: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</a:t>
                      </a: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Ремонт електрообладнання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1465 грн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5586814"/>
                  </a:ext>
                </a:extLst>
              </a:tr>
              <a:tr h="39369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13.   Всього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256276,96 грн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5108 грн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11794,30 грн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6731,30 грн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279910,56 грн.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689" marR="21689" marT="7394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98589146"/>
                  </a:ext>
                </a:extLst>
              </a:tr>
            </a:tbl>
          </a:graphicData>
        </a:graphic>
      </p:graphicFrame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2281444" y="1886024"/>
            <a:ext cx="7521388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0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kumimoji="0" lang="uk-UA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4170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19503" y="472966"/>
            <a:ext cx="8650013" cy="338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uk-UA" b="1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Відповідно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 виявлених досягнень, недоліків, запитів батьків та державних вимог, педагогічний колектив закладу дошкільної освіти спрямовує свою діяльність у 2023/2024 </a:t>
            </a:r>
            <a:r>
              <a:rPr lang="uk-UA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н.р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на розв’язання таких пріоритетних напрямків:</a:t>
            </a:r>
            <a:endParaRPr lang="ru-RU" sz="1600" b="1" dirty="0">
              <a:solidFill>
                <a:schemeClr val="bg1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Підвищити 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інтерес у дітей до художнього слова у процесі організації роботи з книгою. </a:t>
            </a:r>
            <a:endParaRPr lang="ru-RU" b="1" dirty="0">
              <a:solidFill>
                <a:schemeClr val="bg1"/>
              </a:solidFill>
            </a:endParaRPr>
          </a:p>
          <a:p>
            <a:pPr algn="just">
              <a:spcAft>
                <a:spcPts val="0"/>
              </a:spcAft>
            </a:pP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Формування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соціально – громадянської компетентності у дітей у процесі організації свят та розваг.</a:t>
            </a:r>
            <a:endParaRPr lang="ru-RU" b="1" dirty="0">
              <a:solidFill>
                <a:schemeClr val="bg1"/>
              </a:solidFill>
            </a:endParaRPr>
          </a:p>
          <a:p>
            <a:pPr algn="just">
              <a:spcAft>
                <a:spcPts val="0"/>
              </a:spcAft>
            </a:pP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Створення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комфортних умов для забезпечення у дітей якісної освіти через моделювання безпечного освітнього середовища.</a:t>
            </a:r>
            <a:endParaRPr lang="ru-RU" b="1" dirty="0">
              <a:solidFill>
                <a:schemeClr val="bg1"/>
              </a:solidFill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  <a:tabLst>
                <a:tab pos="403860" algn="l"/>
                <a:tab pos="584835" algn="l"/>
                <a:tab pos="2498725" algn="l"/>
              </a:tabLst>
            </a:pPr>
            <a:r>
              <a:rPr lang="uk-UA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Шеврон 4"/>
          <p:cNvSpPr/>
          <p:nvPr/>
        </p:nvSpPr>
        <p:spPr>
          <a:xfrm>
            <a:off x="1198179" y="1735635"/>
            <a:ext cx="294290" cy="273270"/>
          </a:xfrm>
          <a:prstGeom prst="chevr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Шеврон 5"/>
          <p:cNvSpPr/>
          <p:nvPr/>
        </p:nvSpPr>
        <p:spPr>
          <a:xfrm>
            <a:off x="1198179" y="2290320"/>
            <a:ext cx="294290" cy="273270"/>
          </a:xfrm>
          <a:prstGeom prst="chevr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Шеврон 6"/>
          <p:cNvSpPr/>
          <p:nvPr/>
        </p:nvSpPr>
        <p:spPr>
          <a:xfrm>
            <a:off x="1198179" y="2845005"/>
            <a:ext cx="294290" cy="273270"/>
          </a:xfrm>
          <a:prstGeom prst="chevr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61131" y="4542916"/>
            <a:ext cx="3678621" cy="23150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68893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48032" y="2359245"/>
            <a:ext cx="8414951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lnSpc>
                <a:spcPct val="115000"/>
              </a:lnSpc>
              <a:spcAft>
                <a:spcPts val="0"/>
              </a:spcAft>
            </a:pPr>
            <a:endParaRPr lang="uk-UA" sz="2800" b="1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80340" algn="just">
              <a:lnSpc>
                <a:spcPct val="115000"/>
              </a:lnSpc>
              <a:spcAft>
                <a:spcPts val="0"/>
              </a:spcAft>
            </a:pP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indent="180340" algn="just">
              <a:lnSpc>
                <a:spcPct val="115000"/>
              </a:lnSpc>
              <a:spcAft>
                <a:spcPts val="0"/>
              </a:spcAft>
            </a:pP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r>
              <a:rPr lang="uk-UA" sz="4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ДЯКУЄМО </a:t>
            </a:r>
            <a:r>
              <a:rPr lang="uk-UA" sz="4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  <a:endParaRPr lang="ru-RU" sz="4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0854" y="0"/>
            <a:ext cx="2444321" cy="23076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29663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673</TotalTime>
  <Words>1118</Words>
  <Application>Microsoft Office PowerPoint</Application>
  <PresentationFormat>Произвольный</PresentationFormat>
  <Paragraphs>187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</cp:lastModifiedBy>
  <cp:revision>36</cp:revision>
  <dcterms:created xsi:type="dcterms:W3CDTF">2023-06-12T06:15:15Z</dcterms:created>
  <dcterms:modified xsi:type="dcterms:W3CDTF">2023-06-29T03:43:37Z</dcterms:modified>
</cp:coreProperties>
</file>