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2AC82-F9DB-4467-A31B-6042683738E5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2895-DD32-41B2-8228-C8511A633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F2895-DD32-41B2-8228-C8511A63323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24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87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292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4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3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21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51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50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30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21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08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1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99A2A-7592-4A3B-B792-D4D07F03033C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F6F92-4E07-43A0-B818-382FE3F0B3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09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\Desktop\95ea1d4f23c0c11522bb1b85e7bced3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853"/>
            <a:ext cx="9144000" cy="68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дмин\Desktop\95ea1d4f23c0c11522bb1b85e7bced3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" y="-25853"/>
            <a:ext cx="9144000" cy="68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836712"/>
            <a:ext cx="669674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371725" algn="l"/>
              </a:tabLst>
            </a:pPr>
            <a:r>
              <a:rPr lang="uk-UA" sz="36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Консультація для вихователів</a:t>
            </a:r>
            <a:endParaRPr lang="ru-RU" sz="36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  <a:tabLst>
                <a:tab pos="2371725" algn="l"/>
              </a:tabLst>
            </a:pPr>
            <a:r>
              <a:rPr lang="uk-UA" sz="24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 </a:t>
            </a:r>
            <a:r>
              <a:rPr lang="uk-UA" sz="32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На тему:«Кулінарія як педагогічний інструмент у формуванні мовленнєвої компетентності.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32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Мовленнєві ігри з дітьми на кухні»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3714750" algn="l"/>
              </a:tabLst>
            </a:pPr>
            <a:r>
              <a:rPr lang="uk-UA" sz="32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	</a:t>
            </a:r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1600" b="1" i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Підготувала вчитель-логопед І.А. </a:t>
            </a:r>
            <a:r>
              <a:rPr lang="uk-UA" sz="1600" b="1" i="1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Холодович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520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\Desktop\003-0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6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\Desktop\36ed32c4a676b823d7ecc6b0b5b45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492895"/>
            <a:ext cx="734481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На </a:t>
            </a:r>
            <a:r>
              <a:rPr lang="ru-RU" sz="3200" b="1" dirty="0" err="1"/>
              <a:t>кухні</a:t>
            </a:r>
            <a:r>
              <a:rPr lang="ru-RU" sz="3200" b="1" dirty="0"/>
              <a:t> </a:t>
            </a:r>
            <a:r>
              <a:rPr lang="ru-RU" sz="3200" b="1" dirty="0" err="1"/>
              <a:t>можна</a:t>
            </a:r>
            <a:r>
              <a:rPr lang="ru-RU" sz="3200" b="1" dirty="0"/>
              <a:t>:</a:t>
            </a:r>
            <a:endParaRPr lang="ru-RU" sz="3200" dirty="0"/>
          </a:p>
          <a:p>
            <a:pPr lvl="0"/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артикуляційний</a:t>
            </a:r>
            <a:r>
              <a:rPr lang="ru-RU" dirty="0"/>
              <a:t> аппарат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цікавих</a:t>
            </a:r>
            <a:r>
              <a:rPr lang="ru-RU" dirty="0"/>
              <a:t> </a:t>
            </a:r>
            <a:r>
              <a:rPr lang="ru-RU" dirty="0" err="1"/>
              <a:t>вправ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виробити</a:t>
            </a:r>
            <a:r>
              <a:rPr lang="ru-RU" dirty="0"/>
              <a:t> </a:t>
            </a:r>
            <a:r>
              <a:rPr lang="ru-RU" dirty="0" err="1"/>
              <a:t>подовжений</a:t>
            </a:r>
            <a:r>
              <a:rPr lang="ru-RU" dirty="0"/>
              <a:t> і </a:t>
            </a:r>
            <a:r>
              <a:rPr lang="ru-RU" dirty="0" err="1"/>
              <a:t>сильний</a:t>
            </a:r>
            <a:r>
              <a:rPr lang="ru-RU" dirty="0"/>
              <a:t> </a:t>
            </a:r>
            <a:r>
              <a:rPr lang="ru-RU" dirty="0" err="1"/>
              <a:t>мовленнєвий</a:t>
            </a:r>
            <a:r>
              <a:rPr lang="ru-RU" dirty="0"/>
              <a:t> </a:t>
            </a:r>
            <a:r>
              <a:rPr lang="ru-RU" dirty="0" err="1"/>
              <a:t>видих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дрібну</a:t>
            </a:r>
            <a:r>
              <a:rPr lang="ru-RU" dirty="0"/>
              <a:t> моторику;</a:t>
            </a:r>
          </a:p>
          <a:p>
            <a:pPr lvl="0"/>
            <a:r>
              <a:rPr lang="ru-RU" dirty="0" err="1"/>
              <a:t>формувати</a:t>
            </a:r>
            <a:r>
              <a:rPr lang="ru-RU" dirty="0"/>
              <a:t> </a:t>
            </a:r>
            <a:r>
              <a:rPr lang="ru-RU" dirty="0" err="1"/>
              <a:t>слухову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та </a:t>
            </a:r>
            <a:r>
              <a:rPr lang="ru-RU" dirty="0" err="1"/>
              <a:t>фонематетичне</a:t>
            </a:r>
            <a:r>
              <a:rPr lang="ru-RU" dirty="0"/>
              <a:t> </a:t>
            </a:r>
            <a:r>
              <a:rPr lang="ru-RU" dirty="0" err="1"/>
              <a:t>сприйняття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активізувати</a:t>
            </a:r>
            <a:r>
              <a:rPr lang="ru-RU" dirty="0"/>
              <a:t> і </a:t>
            </a:r>
            <a:r>
              <a:rPr lang="ru-RU" dirty="0" err="1"/>
              <a:t>збагатити</a:t>
            </a:r>
            <a:r>
              <a:rPr lang="ru-RU" dirty="0"/>
              <a:t> словник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іменниками</a:t>
            </a:r>
            <a:r>
              <a:rPr lang="ru-RU" dirty="0"/>
              <a:t> і </a:t>
            </a:r>
            <a:r>
              <a:rPr lang="ru-RU" dirty="0" err="1"/>
              <a:t>прикметниками</a:t>
            </a:r>
            <a:r>
              <a:rPr lang="ru-RU" dirty="0"/>
              <a:t> для </a:t>
            </a:r>
            <a:r>
              <a:rPr lang="ru-RU" dirty="0" err="1"/>
              <a:t>позначення</a:t>
            </a:r>
            <a:r>
              <a:rPr lang="ru-RU" dirty="0"/>
              <a:t> </a:t>
            </a:r>
            <a:r>
              <a:rPr lang="ru-RU" dirty="0" err="1"/>
              <a:t>харчових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страв</a:t>
            </a:r>
            <a:r>
              <a:rPr lang="ru-RU" dirty="0"/>
              <a:t>, </a:t>
            </a:r>
            <a:r>
              <a:rPr lang="ru-RU" dirty="0" err="1"/>
              <a:t>овочів</a:t>
            </a:r>
            <a:r>
              <a:rPr lang="ru-RU" dirty="0"/>
              <a:t> і </a:t>
            </a:r>
            <a:r>
              <a:rPr lang="ru-RU" dirty="0" err="1"/>
              <a:t>фруктів</a:t>
            </a:r>
            <a:r>
              <a:rPr lang="ru-RU" dirty="0"/>
              <a:t>, посуду, </a:t>
            </a:r>
            <a:r>
              <a:rPr lang="ru-RU" dirty="0" err="1"/>
              <a:t>побутової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родини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тренуватися</a:t>
            </a:r>
            <a:r>
              <a:rPr lang="ru-RU" dirty="0"/>
              <a:t> у </a:t>
            </a:r>
            <a:r>
              <a:rPr lang="ru-RU" dirty="0" err="1"/>
              <a:t>суфіксальному</a:t>
            </a:r>
            <a:r>
              <a:rPr lang="ru-RU" dirty="0"/>
              <a:t> </a:t>
            </a:r>
            <a:r>
              <a:rPr lang="ru-RU" dirty="0" err="1"/>
              <a:t>словотворенні</a:t>
            </a:r>
            <a:r>
              <a:rPr lang="ru-RU" dirty="0"/>
              <a:t> </a:t>
            </a:r>
            <a:r>
              <a:rPr lang="ru-RU" dirty="0" err="1"/>
              <a:t>прикметників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іменників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вчити</a:t>
            </a:r>
            <a:r>
              <a:rPr lang="ru-RU" dirty="0"/>
              <a:t> правильно </a:t>
            </a:r>
            <a:r>
              <a:rPr lang="ru-RU" dirty="0" err="1"/>
              <a:t>узгоджувати</a:t>
            </a:r>
            <a:r>
              <a:rPr lang="ru-RU" dirty="0"/>
              <a:t> </a:t>
            </a:r>
            <a:r>
              <a:rPr lang="ru-RU" dirty="0" err="1"/>
              <a:t>прикметники</a:t>
            </a:r>
            <a:r>
              <a:rPr lang="ru-RU" dirty="0"/>
              <a:t> з </a:t>
            </a:r>
            <a:r>
              <a:rPr lang="ru-RU" dirty="0" err="1"/>
              <a:t>іменниками</a:t>
            </a:r>
            <a:r>
              <a:rPr lang="ru-RU" dirty="0"/>
              <a:t> в </a:t>
            </a:r>
            <a:r>
              <a:rPr lang="ru-RU" dirty="0" err="1"/>
              <a:t>роді</a:t>
            </a:r>
            <a:r>
              <a:rPr lang="ru-RU" dirty="0"/>
              <a:t>, </a:t>
            </a:r>
            <a:r>
              <a:rPr lang="ru-RU" dirty="0" err="1"/>
              <a:t>числі</a:t>
            </a:r>
            <a:r>
              <a:rPr lang="ru-RU" dirty="0"/>
              <a:t>, </a:t>
            </a:r>
            <a:r>
              <a:rPr lang="ru-RU" dirty="0" err="1"/>
              <a:t>відмінку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складати</a:t>
            </a:r>
            <a:r>
              <a:rPr lang="ru-RU" dirty="0"/>
              <a:t> з </a:t>
            </a:r>
            <a:r>
              <a:rPr lang="ru-RU" dirty="0" err="1"/>
              <a:t>цими</a:t>
            </a:r>
            <a:r>
              <a:rPr lang="ru-RU" dirty="0"/>
              <a:t> </a:t>
            </a:r>
            <a:r>
              <a:rPr lang="ru-RU" dirty="0" err="1"/>
              <a:t>словосполученнями</a:t>
            </a:r>
            <a:r>
              <a:rPr lang="ru-RU" dirty="0"/>
              <a:t> причинно-</a:t>
            </a:r>
            <a:r>
              <a:rPr lang="ru-RU" dirty="0" err="1"/>
              <a:t>наслідкові</a:t>
            </a:r>
            <a:r>
              <a:rPr lang="ru-RU" dirty="0"/>
              <a:t> </a:t>
            </a:r>
            <a:r>
              <a:rPr lang="ru-RU" dirty="0" err="1"/>
              <a:t>складнопідрядні</a:t>
            </a:r>
            <a:r>
              <a:rPr lang="ru-RU" dirty="0"/>
              <a:t> (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сполучником</a:t>
            </a:r>
            <a:r>
              <a:rPr lang="ru-RU" dirty="0"/>
              <a:t> «тому </a:t>
            </a:r>
            <a:r>
              <a:rPr lang="ru-RU" dirty="0" err="1"/>
              <a:t>що</a:t>
            </a:r>
            <a:r>
              <a:rPr lang="ru-RU" dirty="0"/>
              <a:t>») </a:t>
            </a:r>
            <a:r>
              <a:rPr lang="ru-RU" dirty="0" err="1"/>
              <a:t>речення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монологічне</a:t>
            </a:r>
            <a:r>
              <a:rPr lang="ru-RU" dirty="0"/>
              <a:t> і </a:t>
            </a:r>
            <a:r>
              <a:rPr lang="ru-RU" dirty="0" err="1"/>
              <a:t>діалогічне</a:t>
            </a:r>
            <a:r>
              <a:rPr lang="ru-RU" dirty="0"/>
              <a:t> </a:t>
            </a:r>
            <a:r>
              <a:rPr lang="ru-RU" dirty="0" err="1"/>
              <a:t>мовлення</a:t>
            </a:r>
            <a:r>
              <a:rPr lang="ru-RU" dirty="0"/>
              <a:t>, </a:t>
            </a:r>
            <a:r>
              <a:rPr lang="ru-RU" dirty="0" err="1"/>
              <a:t>увагу</a:t>
            </a:r>
            <a:r>
              <a:rPr lang="ru-RU" dirty="0"/>
              <a:t>, </a:t>
            </a:r>
            <a:r>
              <a:rPr lang="ru-RU" dirty="0" err="1"/>
              <a:t>пам'ять</a:t>
            </a:r>
            <a:r>
              <a:rPr lang="ru-RU" dirty="0"/>
              <a:t>, </a:t>
            </a:r>
            <a:r>
              <a:rPr lang="ru-RU" dirty="0" err="1"/>
              <a:t>аналітико-синтетичне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379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Админ\Desktop\ea7e28496dddfd44b8048d3af6c862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88463" y="1608911"/>
            <a:ext cx="5868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Всі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можна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розділити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групи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розвиток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артикуляції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дрібної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моторики, </a:t>
            </a:r>
          </a:p>
          <a:p>
            <a:pPr>
              <a:spcAft>
                <a:spcPts val="0"/>
              </a:spcAft>
            </a:pPr>
            <a:r>
              <a:rPr lang="uk-UA" sz="2400" dirty="0" smtClean="0">
                <a:effectLst/>
                <a:latin typeface="Times New Roman"/>
                <a:ea typeface="Times New Roman"/>
              </a:rPr>
              <a:t>Вправи для розвитку мовленнєвого дихання,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для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розвиватку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дрібної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 моторики;</a:t>
            </a:r>
          </a:p>
          <a:p>
            <a:pPr>
              <a:spcAft>
                <a:spcPts val="0"/>
              </a:spcAft>
            </a:pPr>
            <a:r>
              <a:rPr lang="ru-RU" sz="2400" dirty="0" err="1">
                <a:latin typeface="Times New Roman"/>
                <a:ea typeface="Times New Roman"/>
              </a:rPr>
              <a:t>І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гри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розвиток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звукового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сприйняття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та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слухової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уваги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400" dirty="0" err="1">
                <a:latin typeface="Times New Roman"/>
                <a:ea typeface="Times New Roman"/>
              </a:rPr>
              <a:t>І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гри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збагачення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словникового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запасу,</a:t>
            </a:r>
          </a:p>
          <a:p>
            <a:pPr>
              <a:spcAft>
                <a:spcPts val="0"/>
              </a:spcAft>
            </a:pPr>
            <a:r>
              <a:rPr lang="ru-RU" sz="2400" dirty="0" err="1">
                <a:latin typeface="Times New Roman"/>
                <a:ea typeface="Times New Roman"/>
              </a:rPr>
              <a:t>І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гри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розвиток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граматичної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будови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мови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68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Админ\Desktop\042933c9b5122d4813e68a921763187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20827" y="-1092016"/>
            <a:ext cx="6902346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дмин\Desktop\005-0x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" t="-1066" r="76942" b="60056"/>
          <a:stretch/>
        </p:blipFill>
        <p:spPr bwMode="auto">
          <a:xfrm>
            <a:off x="-1" y="0"/>
            <a:ext cx="2112850" cy="281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836712"/>
            <a:ext cx="705678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Смачні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та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цікаві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артикуляційні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вправи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»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•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Попросіть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дитину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облизати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тарілку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сметаною «Як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щеня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»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•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злизувати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морозиво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тарілки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Вправа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Млинець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»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- 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покласти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широкий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язик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нижню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губу і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утримувати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його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потім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подмухати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посередині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язика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постудимо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гарячий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млинець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Вправа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«Бублик»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округлити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губи як бублик.</a:t>
            </a: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Вправа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Цукерка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» 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пружним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язичком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впрати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щічки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Вправа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Іриска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» 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цмокати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кінчиком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язика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Вправа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Наліпимо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i="1" dirty="0" err="1" smtClean="0">
                <a:effectLst/>
                <a:latin typeface="Times New Roman"/>
                <a:ea typeface="Times New Roman"/>
              </a:rPr>
              <a:t>варенички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» - 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пальчиками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захопити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обидві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губи і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ніби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зліплювати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вареники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робити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самомасаж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0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chemeClr val="accent4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88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/>
          </a:p>
        </p:txBody>
      </p:sp>
      <p:pic>
        <p:nvPicPr>
          <p:cNvPr id="14339" name="Picture 3" descr="C:\Users\Админ\Desktop\718d1ff134282f844ac11145cfddd16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6" y="245551"/>
            <a:ext cx="9036496" cy="658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Админ\Desktop\718d1ff134282f844ac11145cfddd1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207"/>
            <a:ext cx="9036496" cy="658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Админ\Desktop\ef214e4b6626fce5ed5953cd6e378d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64704"/>
            <a:ext cx="5718390" cy="411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Админ\Desktop\2895d5be640bb372e974de2b67a7268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9272"/>
          <a:stretch/>
        </p:blipFill>
        <p:spPr bwMode="auto">
          <a:xfrm>
            <a:off x="441717" y="5085184"/>
            <a:ext cx="8552529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22207"/>
            <a:ext cx="8886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000" b="1" dirty="0">
                <a:solidFill>
                  <a:srgbClr val="8064A2">
                    <a:lumMod val="75000"/>
                  </a:srgbClr>
                </a:solidFill>
                <a:latin typeface="Times New Roman"/>
                <a:ea typeface="Times New Roman"/>
              </a:rPr>
              <a:t>Використовуючи печиво «соломка» та цукерки «</a:t>
            </a:r>
            <a:r>
              <a:rPr lang="uk-UA" sz="2000" b="1" dirty="0" err="1">
                <a:solidFill>
                  <a:srgbClr val="8064A2">
                    <a:lumMod val="75000"/>
                  </a:srgbClr>
                </a:solidFill>
                <a:latin typeface="Times New Roman"/>
                <a:ea typeface="Times New Roman"/>
              </a:rPr>
              <a:t>Чупа-чупс</a:t>
            </a:r>
            <a:r>
              <a:rPr lang="uk-UA" sz="2000" b="1" dirty="0">
                <a:solidFill>
                  <a:srgbClr val="8064A2">
                    <a:lumMod val="75000"/>
                  </a:srgbClr>
                </a:solidFill>
                <a:latin typeface="Times New Roman"/>
                <a:ea typeface="Times New Roman"/>
              </a:rPr>
              <a:t>» можна урізноманітнити вправи та більше  зацікавити дитину до виконання артикуляційних вправ</a:t>
            </a:r>
            <a:r>
              <a:rPr lang="uk-UA" sz="2000" dirty="0">
                <a:solidFill>
                  <a:srgbClr val="8064A2">
                    <a:lumMod val="75000"/>
                  </a:srgbClr>
                </a:solidFill>
                <a:latin typeface="Times New Roman"/>
                <a:ea typeface="Times New Roman"/>
              </a:rPr>
              <a:t>.</a:t>
            </a:r>
            <a:endParaRPr lang="ru-RU" sz="2000" dirty="0">
              <a:solidFill>
                <a:srgbClr val="8064A2">
                  <a:lumMod val="75000"/>
                </a:srgb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250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096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Админ\Desktop\23980fc035290be003f17467f3a934d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497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1628800"/>
            <a:ext cx="52200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2800" b="1" dirty="0" smtClean="0">
                <a:effectLst/>
                <a:latin typeface="Times New Roman"/>
                <a:ea typeface="Times New Roman"/>
              </a:rPr>
              <a:t>«Вправи для розвитку мовленнєвого дихання</a:t>
            </a:r>
            <a:r>
              <a:rPr lang="uk-UA" sz="2800" dirty="0" smtClean="0">
                <a:effectLst/>
                <a:latin typeface="Times New Roman"/>
                <a:ea typeface="Times New Roman"/>
              </a:rPr>
              <a:t>»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2800" dirty="0" smtClean="0">
                <a:solidFill>
                  <a:srgbClr val="464646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Шторм в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склянці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Дуття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на воду, на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предмети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долоньці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 err="1" smtClean="0">
                <a:effectLst/>
                <a:latin typeface="Times New Roman"/>
                <a:ea typeface="Times New Roman"/>
              </a:rPr>
              <a:t>Настільний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хокей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використовуючи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кришечки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від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пляшок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і соломку для коктейлю,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задути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шайбу з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кришечки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імпровізовані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 smtClean="0">
                <a:effectLst/>
                <a:latin typeface="Times New Roman"/>
                <a:ea typeface="Times New Roman"/>
              </a:rPr>
              <a:t>ворітця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)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7" name="Picture 3" descr="C:\Users\Админ\Desktop\ded3cb6942e42e9c2640a140825d9f8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5" t="42800" b="34249"/>
          <a:stretch/>
        </p:blipFill>
        <p:spPr bwMode="auto">
          <a:xfrm>
            <a:off x="5520079" y="27856"/>
            <a:ext cx="3477359" cy="174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Админ\Desktop\ded3cb6942e42e9c2640a140825d9f8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77" t="72966" r="3033" b="6864"/>
          <a:stretch/>
        </p:blipFill>
        <p:spPr bwMode="auto">
          <a:xfrm>
            <a:off x="7410659" y="5153890"/>
            <a:ext cx="1586779" cy="170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08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Админ\Desktop\d10819698e0f3e8c27da405a8faacb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346"/>
            <a:ext cx="9144000" cy="692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2525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розвиток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дрібної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моторики.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Звичайно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ж,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багато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мам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знають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про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користь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розвитку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дрібної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моторики рук для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розвитку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мовних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навичок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дозволяють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своїм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малюкам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пограти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кухні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 крупами: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-крупу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можна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перебирати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пересипати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однієї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ємності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іншу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допомогою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ложки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просто так,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малювати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пальчиками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розсипаної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манці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плоскому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підносі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робити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аплікації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крупою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пластиліні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шукати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заховані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крупі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дрібні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іграшки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• -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проштовхувати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горошини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квасолю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вузьке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горлечко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пляшки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нанизувати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макарони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шнурок і т. д.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 </a:t>
            </a:r>
            <a:r>
              <a:rPr lang="uk-UA" sz="1600" dirty="0" smtClean="0">
                <a:effectLst/>
                <a:latin typeface="Times New Roman"/>
                <a:ea typeface="Times New Roman"/>
              </a:rPr>
              <a:t>і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1600" u="sng" dirty="0" smtClean="0">
                <a:effectLst/>
                <a:latin typeface="Times New Roman"/>
                <a:ea typeface="Times New Roman"/>
              </a:rPr>
              <a:t>І</a:t>
            </a:r>
            <a:r>
              <a:rPr lang="ru-RU" u="sng" dirty="0" err="1" smtClean="0">
                <a:effectLst/>
                <a:latin typeface="Times New Roman"/>
                <a:ea typeface="Times New Roman"/>
              </a:rPr>
              <a:t>гри</a:t>
            </a:r>
            <a:r>
              <a:rPr lang="ru-RU" u="sng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u="sng" dirty="0" err="1" smtClean="0">
                <a:effectLst/>
                <a:latin typeface="Times New Roman"/>
                <a:ea typeface="Times New Roman"/>
              </a:rPr>
              <a:t>тістом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Варіантів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безліч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: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розкачувати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вирізати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формами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фігурки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скачувати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грудочки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і т.д.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Магніти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та наклейки на холодильнику.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простих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кулінарних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дій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із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задоволенням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освоюється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чистка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яєць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розкладання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сиру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ковбаси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хліб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створення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бутербродів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65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дмин\Desktop\473f5fbe3839ebd469a6a22c5ff093c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6" y="-18225"/>
            <a:ext cx="91926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88640"/>
            <a:ext cx="53285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розвивають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фонематичне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800" b="1" dirty="0" err="1" smtClean="0">
                <a:effectLst/>
                <a:latin typeface="Times New Roman"/>
                <a:ea typeface="Times New Roman"/>
              </a:rPr>
              <a:t>сприйняття</a:t>
            </a:r>
            <a:endParaRPr lang="ru-RU" sz="28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• Разом з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дитиною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спробуйте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приготувати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вечерю (в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страв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повинен бути звук [С]: салат,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сирники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 морс,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кисіль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 суп).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• Не плутайте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тверді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м'які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приголосні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звуки!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• І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якщо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дитина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скаже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кисіль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», то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похваліть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її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 але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інтонацією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дайте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відчути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різницю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між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звучанням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твердого та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м'якого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звуку.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• За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цим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же принципом придумайте меню з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назвою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страв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 де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зустрічаються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інші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звуки.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Запропонуйте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взяти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участь в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складанні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меню.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Запропонуйте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дитині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прибрати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помити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посуд, в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якої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є звук [Ч] - чашки, чайник, а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потім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зі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звуком [Л] - ложки, вилки, салатник і т. д.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Покажіть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дитині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свої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покупки.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Нехай вона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перерахує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 них, в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яких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є звук [Р].</a:t>
            </a:r>
          </a:p>
        </p:txBody>
      </p:sp>
    </p:spTree>
    <p:extLst>
      <p:ext uri="{BB962C8B-B14F-4D97-AF65-F5344CB8AC3E}">
        <p14:creationId xmlns:p14="http://schemas.microsoft.com/office/powerpoint/2010/main" val="34852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Админ\Desktop\b7da6f031f93b45b273dd0fe924081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06608" y="-1130046"/>
            <a:ext cx="6885548" cy="91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1268760"/>
            <a:ext cx="64807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Кухня –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зручне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місце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і для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розвитку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слухової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уваги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та 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звукосприйняття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err="1" smtClean="0">
                <a:effectLst/>
                <a:latin typeface="Times New Roman"/>
                <a:ea typeface="Times New Roman"/>
              </a:rPr>
              <a:t>Запропонуйте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відвернувшись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дитині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відгадати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які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предмети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можуть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видавати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такі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звуки.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потріть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тертці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сиру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моркву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зашурхотіть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пакетиками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спеціями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погреміть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горохом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гречкою в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скляній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чи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пластиковій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банці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подзвеніть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ложкою в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склянці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закриваючи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кришкою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каструлю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,  постукайте ложками -і т.д.</a:t>
            </a:r>
          </a:p>
          <a:p>
            <a:r>
              <a:rPr lang="ru-RU" sz="2400" dirty="0" smtClean="0">
                <a:effectLst/>
                <a:latin typeface="Times New Roman"/>
                <a:ea typeface="Times New Roman"/>
              </a:rPr>
              <a:t>А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дитина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нехай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спробує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відгадати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за звук,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закривши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очі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2308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Админ\Desktop\49e77db77734e62dff13533f5c126f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-5617"/>
            <a:ext cx="9144000" cy="684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2420888"/>
            <a:ext cx="8496944" cy="4606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Є </a:t>
            </a:r>
            <a:r>
              <a:rPr lang="ru-RU" sz="2400" dirty="0" err="1" smtClean="0">
                <a:effectLst/>
                <a:latin typeface="Times New Roman"/>
                <a:ea typeface="Times New Roman"/>
              </a:rPr>
              <a:t>багато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ігор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збагачення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словникового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запасу.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Складайте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двох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слів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одне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(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Кава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меле -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кавомолка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м'ясо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рубає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-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м'ясорубка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сік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вичавлює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-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соковижималка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).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Варить на пару-пароварка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Скоро варить -скороварка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 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Підбери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слова».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Попросіть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назвати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посуд»,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овочі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фрукти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»,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меблі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».</a:t>
            </a:r>
          </a:p>
          <a:p>
            <a:pPr>
              <a:spcAft>
                <a:spcPts val="0"/>
              </a:spcAft>
            </a:pPr>
            <a:r>
              <a:rPr lang="ru-RU" sz="2000" dirty="0" err="1" smtClean="0">
                <a:effectLst/>
                <a:latin typeface="Times New Roman"/>
                <a:ea typeface="Times New Roman"/>
              </a:rPr>
              <a:t>Можна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дати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завдання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складніше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: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назвати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молочні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продукти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», 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тільки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м'ясні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продукти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», «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хлібобулочні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000" dirty="0" err="1" smtClean="0">
                <a:effectLst/>
                <a:latin typeface="Times New Roman"/>
                <a:ea typeface="Times New Roman"/>
              </a:rPr>
              <a:t>вироби</a:t>
            </a:r>
            <a:r>
              <a:rPr lang="ru-RU" sz="2000" dirty="0" smtClean="0">
                <a:effectLst/>
                <a:latin typeface="Times New Roman"/>
                <a:ea typeface="Times New Roman"/>
              </a:rPr>
              <a:t>».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44" name="Picture 4" descr="C:\Users\Админ\Desktop\загружено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82535"/>
            <a:ext cx="3168352" cy="335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67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7" name="Picture 3" descr="C:\Users\Админ\Desktop\69ea633cd4f832fe313821709de308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1830" y="-1106765"/>
            <a:ext cx="6866259" cy="917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90872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розвиток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граматичної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2400" b="1" dirty="0" err="1" smtClean="0">
                <a:effectLst/>
                <a:latin typeface="Times New Roman"/>
                <a:ea typeface="Times New Roman"/>
              </a:rPr>
              <a:t>будови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.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Апельсин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він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Смачний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круглий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помаранчевий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запашний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великий,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екзотичний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...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А булка яка?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М'яка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здобна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смачна, солодка,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Навчіть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дитину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використовувати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зменшувально-пестливі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суфікси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вийдуть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апельсинчик, булочка і т.д.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«Варимо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варення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»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-,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наприклад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яблук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варення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(яке?)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Яблучне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смородини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-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смородинове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полуниці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полуничне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вишні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вишневе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і т. д. І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навпаки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чорничне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варення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Приготуємо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сік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». 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яблук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сік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який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?) 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Яблучний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моркви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морквяний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) і т. д.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Впоралися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 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потім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навпаки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апельсиновий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сік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 (З апельсина ...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Запіканка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(Яка?)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«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Вперті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слова» -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це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слова,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які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ніколи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не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змінюються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 какао.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Попросіть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його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придумати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 ними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пропозиції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та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стежте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щоб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дитина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не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змінював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ці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слова.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Розбираючи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сумку з покупками,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можна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повторити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прийменники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Куди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покладемо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м'ясо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 Правильно, в холодильник.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Фрукти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залишимо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столі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печиво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приберемо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полицю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і т.д.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«Де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сховалося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не стало? »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01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1" name="Picture 3" descr="C:\Users\Админ\Desktop\cfa146a029267cef9f7f7618f82b2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" y="0"/>
            <a:ext cx="9081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16632"/>
            <a:ext cx="8784976" cy="4987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err="1" smtClean="0">
                <a:effectLst/>
                <a:latin typeface="Times New Roman"/>
                <a:ea typeface="Times New Roman"/>
              </a:rPr>
              <a:t>Ігри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розвивають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монологічне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і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діалогічне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мовлення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увагу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пам'ять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аналітико-синтетичне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effectLst/>
                <a:latin typeface="Times New Roman"/>
                <a:ea typeface="Times New Roman"/>
              </a:rPr>
              <a:t>мислення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Дорослий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пропонує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:«Я буду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описувати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щось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назви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це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одним словом»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Велика ложка, за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допомогою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якої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наливають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суп.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Ранкова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їжа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 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>
              <a:spcAft>
                <a:spcPts val="75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Логопедична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гра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для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тренування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складання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складнопідрядних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речень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пояснювального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характеру. Запитайте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дитини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: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- Як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вважаєш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я буду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готувати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?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 algn="just">
              <a:spcAft>
                <a:spcPts val="0"/>
              </a:spcAft>
            </a:pPr>
            <a:r>
              <a:rPr lang="ru-RU" dirty="0" err="1" smtClean="0">
                <a:effectLst/>
                <a:latin typeface="Times New Roman"/>
                <a:ea typeface="Times New Roman"/>
              </a:rPr>
              <a:t>Дитина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повинна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відповісти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приблизно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так: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- 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вважаю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будеш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готувати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картопляне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пюре, тому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почистила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багато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картоплі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Логопедична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гра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«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Чарівні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страви»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indent="20002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Для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створення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у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дитини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веселого настрою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можна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утворити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пари з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продуктів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що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не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поєднуються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між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собою, і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попросити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пояснити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наприклад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,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чи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бувають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вишневі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котлети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або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апельсиновий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суп.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2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Админ\Desktop\9edcd3b50be5594ede65bceadbb911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526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5301208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</a:t>
            </a:r>
            <a:r>
              <a:rPr lang="uk-UA" sz="4400" b="1" i="1" dirty="0" smtClean="0">
                <a:latin typeface="Arial Black" pitchFamily="34" charset="0"/>
                <a:ea typeface="GulimChe" pitchFamily="49" charset="-127"/>
                <a:cs typeface="Arabic Typesetting" pitchFamily="66" charset="-78"/>
              </a:rPr>
              <a:t>Дякую за увагу !</a:t>
            </a:r>
            <a:endParaRPr lang="ru-RU" sz="4400" b="1" i="1" dirty="0">
              <a:latin typeface="Arial Black" pitchFamily="34" charset="0"/>
              <a:ea typeface="GulimChe" pitchFamily="49" charset="-127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754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946</Words>
  <Application>Microsoft Office PowerPoint</Application>
  <PresentationFormat>Экран (4:3)</PresentationFormat>
  <Paragraphs>103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10</cp:revision>
  <dcterms:created xsi:type="dcterms:W3CDTF">2021-04-13T18:26:33Z</dcterms:created>
  <dcterms:modified xsi:type="dcterms:W3CDTF">2021-04-13T20:36:50Z</dcterms:modified>
</cp:coreProperties>
</file>