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85" r:id="rId3"/>
    <p:sldId id="280" r:id="rId4"/>
    <p:sldId id="282" r:id="rId5"/>
    <p:sldId id="275" r:id="rId6"/>
    <p:sldId id="276" r:id="rId7"/>
    <p:sldId id="277" r:id="rId8"/>
    <p:sldId id="278" r:id="rId9"/>
    <p:sldId id="279" r:id="rId10"/>
    <p:sldId id="288" r:id="rId11"/>
    <p:sldId id="287" r:id="rId12"/>
    <p:sldId id="286" r:id="rId13"/>
    <p:sldId id="271" r:id="rId14"/>
  </p:sldIdLst>
  <p:sldSz cx="9144000" cy="6858000" type="screen4x3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жмур" initials="ж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4" autoAdjust="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25106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43595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21856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56012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39349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07980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23099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38044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7386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83332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85525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7381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383023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43944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479496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2092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31857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03648" y="404664"/>
            <a:ext cx="581120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ru-RU" sz="2000" b="1" cap="all" spc="0" dirty="0" err="1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Georgia" panose="02040502050405020303" pitchFamily="18" charset="0"/>
              </a:rPr>
              <a:t>Дошкільний</a:t>
            </a:r>
            <a:r>
              <a:rPr lang="ru-RU" sz="2000" b="1" cap="all" spc="0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Georgia" panose="02040502050405020303" pitchFamily="18" charset="0"/>
              </a:rPr>
              <a:t> </a:t>
            </a:r>
            <a:r>
              <a:rPr lang="ru-RU" sz="2000" b="1" cap="all" spc="0" dirty="0" err="1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Georgia" panose="02040502050405020303" pitchFamily="18" charset="0"/>
              </a:rPr>
              <a:t>навчальний</a:t>
            </a:r>
            <a:r>
              <a:rPr lang="ru-RU" sz="2000" b="1" cap="all" spc="0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Georgia" panose="02040502050405020303" pitchFamily="18" charset="0"/>
              </a:rPr>
              <a:t> заклад</a:t>
            </a:r>
          </a:p>
          <a:p>
            <a:pPr algn="ctr">
              <a:lnSpc>
                <a:spcPct val="150000"/>
              </a:lnSpc>
            </a:pPr>
            <a:r>
              <a:rPr lang="uk-UA" sz="2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Georgia" panose="02040502050405020303" pitchFamily="18" charset="0"/>
              </a:rPr>
              <a:t>Ясла – садок №24 </a:t>
            </a:r>
            <a:r>
              <a:rPr lang="uk-UA" sz="2000" b="1" cap="all" dirty="0" err="1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Georgia" panose="02040502050405020303" pitchFamily="18" charset="0"/>
              </a:rPr>
              <a:t>“Гвоздичка”</a:t>
            </a:r>
            <a:endParaRPr lang="ru-RU" sz="2000" b="1" cap="all" spc="0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Georgia" panose="020405020504050203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556792"/>
            <a:ext cx="648072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lang="uk-UA" sz="2400" b="1" dirty="0" smtClean="0">
                <a:solidFill>
                  <a:srgbClr val="00B050"/>
                </a:solidFill>
                <a:latin typeface="Georgia" panose="02040502050405020303" pitchFamily="18" charset="0"/>
              </a:rPr>
              <a:t>МЕТОДИЧНЕ ОБ’ЄДНАННЯ</a:t>
            </a:r>
          </a:p>
          <a:p>
            <a:pPr algn="ctr"/>
            <a:r>
              <a:rPr lang="uk-UA" sz="2400" b="1" dirty="0" smtClean="0">
                <a:solidFill>
                  <a:srgbClr val="00B050"/>
                </a:solidFill>
                <a:latin typeface="Georgia" panose="02040502050405020303" pitchFamily="18" charset="0"/>
              </a:rPr>
              <a:t>інструкторів з фізичної культури</a:t>
            </a:r>
          </a:p>
          <a:p>
            <a:pPr algn="ctr"/>
            <a:endParaRPr lang="uk-UA" sz="2400" b="1" dirty="0" smtClean="0">
              <a:solidFill>
                <a:srgbClr val="00B050"/>
              </a:solidFill>
              <a:latin typeface="Georgia" panose="02040502050405020303" pitchFamily="18" charset="0"/>
            </a:endParaRPr>
          </a:p>
          <a:p>
            <a:pPr algn="ctr"/>
            <a:r>
              <a:rPr lang="uk-UA" sz="2400" b="1" dirty="0" smtClean="0">
                <a:solidFill>
                  <a:srgbClr val="00B050"/>
                </a:solidFill>
                <a:latin typeface="Georgia" panose="02040502050405020303" pitchFamily="18" charset="0"/>
              </a:rPr>
              <a:t>“ФІЗИЧНЕ   ВИХОВАННЯ</a:t>
            </a:r>
          </a:p>
          <a:p>
            <a:pPr algn="ctr"/>
            <a:r>
              <a:rPr lang="uk-UA" sz="2400" b="1" dirty="0" smtClean="0">
                <a:solidFill>
                  <a:srgbClr val="00B050"/>
                </a:solidFill>
                <a:latin typeface="Georgia" panose="02040502050405020303" pitchFamily="18" charset="0"/>
              </a:rPr>
              <a:t> ЗАСОБАМИ   ГРИ”</a:t>
            </a:r>
          </a:p>
          <a:p>
            <a:pPr algn="ctr"/>
            <a:endParaRPr lang="uk-UA" sz="2400" b="1" dirty="0">
              <a:solidFill>
                <a:srgbClr val="00B050"/>
              </a:solidFill>
              <a:latin typeface="Georgia" panose="02040502050405020303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163" y="3717032"/>
            <a:ext cx="4448175" cy="2047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Завдання:</a:t>
            </a:r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1 Підвищити рівень знань вихователів щодо теоретичних та практичних аспектів організації фізкультурно-оздоровчої роботи в ДНЗ</a:t>
            </a:r>
          </a:p>
          <a:p>
            <a:r>
              <a:rPr lang="uk-UA" dirty="0" smtClean="0"/>
              <a:t>2 Стимулювати педагогів до саморозвитку та самовдосконалення з питань фізичного виховання</a:t>
            </a:r>
          </a:p>
          <a:p>
            <a:r>
              <a:rPr lang="uk-UA" dirty="0" smtClean="0"/>
              <a:t>3 Спонукати до пошуку нових форм і методів фізкультурно-оздоровчої роботи з дітьми, засвоєння перспективного досвіду колег</a:t>
            </a:r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3" y="609600"/>
            <a:ext cx="7200800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І засідання</a:t>
            </a:r>
            <a:br>
              <a:rPr lang="uk-UA" dirty="0" smtClean="0"/>
            </a:br>
            <a:r>
              <a:rPr lang="uk-UA" dirty="0" smtClean="0"/>
              <a:t>07.09.2017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err="1" smtClean="0"/>
              <a:t>“Фізичне</a:t>
            </a:r>
            <a:r>
              <a:rPr lang="uk-UA" dirty="0" smtClean="0"/>
              <a:t> виховання - засобами </a:t>
            </a:r>
            <a:r>
              <a:rPr lang="uk-UA" dirty="0" err="1" smtClean="0"/>
              <a:t>гри”</a:t>
            </a:r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67544" y="2996952"/>
            <a:ext cx="6489769" cy="3044411"/>
          </a:xfrm>
        </p:spPr>
        <p:txBody>
          <a:bodyPr/>
          <a:lstStyle/>
          <a:p>
            <a:r>
              <a:rPr lang="uk-UA" dirty="0" smtClean="0"/>
              <a:t>Ознайомлення з науково-методичною літературою з теми та нормативно-правовою базою</a:t>
            </a:r>
          </a:p>
          <a:p>
            <a:r>
              <a:rPr lang="uk-UA" dirty="0" smtClean="0"/>
              <a:t>Лекція – діалог </a:t>
            </a:r>
            <a:r>
              <a:rPr lang="uk-UA" dirty="0" err="1" smtClean="0"/>
              <a:t>“Фізичне</a:t>
            </a:r>
            <a:r>
              <a:rPr lang="uk-UA" dirty="0" smtClean="0"/>
              <a:t> виховання засобами </a:t>
            </a:r>
            <a:r>
              <a:rPr lang="uk-UA" dirty="0" err="1" smtClean="0"/>
              <a:t>гри”</a:t>
            </a:r>
            <a:endParaRPr lang="uk-UA" dirty="0" smtClean="0"/>
          </a:p>
          <a:p>
            <a:r>
              <a:rPr lang="uk-UA" dirty="0" smtClean="0"/>
              <a:t>Виступи педагогів</a:t>
            </a:r>
          </a:p>
          <a:p>
            <a:r>
              <a:rPr lang="uk-UA" dirty="0" smtClean="0"/>
              <a:t>Обмін думками</a:t>
            </a:r>
          </a:p>
          <a:p>
            <a:r>
              <a:rPr lang="uk-UA" dirty="0" smtClean="0"/>
              <a:t>Презентація науково-методичної літератури та посібників з теми </a:t>
            </a:r>
            <a:r>
              <a:rPr lang="uk-UA" dirty="0" err="1" smtClean="0"/>
              <a:t>“Фізичне</a:t>
            </a:r>
            <a:r>
              <a:rPr lang="uk-UA" dirty="0" smtClean="0"/>
              <a:t> виховання засобами </a:t>
            </a:r>
            <a:r>
              <a:rPr lang="uk-UA" dirty="0" err="1" smtClean="0"/>
              <a:t>гри”</a:t>
            </a:r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Пріоритетні</a:t>
            </a:r>
            <a:r>
              <a:rPr lang="ru-RU" dirty="0" smtClean="0">
                <a:solidFill>
                  <a:srgbClr val="002060"/>
                </a:solidFill>
              </a:rPr>
              <a:t> напрямки </a:t>
            </a:r>
            <a:r>
              <a:rPr lang="uk-UA" dirty="0" smtClean="0">
                <a:solidFill>
                  <a:srgbClr val="002060"/>
                </a:solidFill>
              </a:rPr>
              <a:t>роботи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395536" y="2060848"/>
            <a:ext cx="7200800" cy="3880773"/>
          </a:xfr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fontAlgn="base" hangingPunct="0">
              <a:buNone/>
            </a:pPr>
            <a:r>
              <a:rPr lang="uk-UA" b="1" dirty="0" smtClean="0">
                <a:solidFill>
                  <a:schemeClr val="tx1"/>
                </a:solidFill>
              </a:rPr>
              <a:t>          </a:t>
            </a:r>
            <a:r>
              <a:rPr lang="uk-UA" b="1" dirty="0" smtClean="0">
                <a:solidFill>
                  <a:srgbClr val="002060"/>
                </a:solidFill>
              </a:rPr>
              <a:t>                     РІЧНІ ЗАВДАННЯ</a:t>
            </a:r>
            <a:endParaRPr lang="ru-RU" sz="1800" dirty="0" smtClean="0">
              <a:solidFill>
                <a:srgbClr val="002060"/>
              </a:solidFill>
            </a:endParaRPr>
          </a:p>
          <a:p>
            <a:pPr lvl="0" hangingPunct="0"/>
            <a:r>
              <a:rPr lang="uk-UA" dirty="0" smtClean="0">
                <a:solidFill>
                  <a:srgbClr val="002060"/>
                </a:solidFill>
              </a:rPr>
              <a:t> </a:t>
            </a:r>
            <a:r>
              <a:rPr lang="uk-UA" b="1" dirty="0" smtClean="0">
                <a:solidFill>
                  <a:srgbClr val="002060"/>
                </a:solidFill>
              </a:rPr>
              <a:t>Реалізація освітньої лінії «Дитина у світі культури»  БКДО у контексті організації художньо – продуктивної літературної діяльності дошкільників. </a:t>
            </a:r>
            <a:endParaRPr lang="ru-RU" sz="2400" dirty="0" smtClean="0">
              <a:solidFill>
                <a:srgbClr val="002060"/>
              </a:solidFill>
            </a:endParaRPr>
          </a:p>
          <a:p>
            <a:pPr lvl="0" hangingPunct="0"/>
            <a:r>
              <a:rPr lang="uk-UA" b="1" dirty="0" smtClean="0">
                <a:solidFill>
                  <a:srgbClr val="002060"/>
                </a:solidFill>
              </a:rPr>
              <a:t>Розвиток природничо – екологічної компетенції дітей дошкільного віку через проблемні ситуації та пошуково – дослідницьку діяльність.</a:t>
            </a:r>
          </a:p>
          <a:p>
            <a:pPr lvl="0" hangingPunct="0"/>
            <a:r>
              <a:rPr lang="uk-UA" b="1" dirty="0" smtClean="0">
                <a:solidFill>
                  <a:srgbClr val="002060"/>
                </a:solidFill>
              </a:rPr>
              <a:t>Виховання економічної культури дошкільника – крок до соціалізації, ощадливості і ділової активності.</a:t>
            </a:r>
            <a:r>
              <a:rPr lang="uk-UA" dirty="0" smtClean="0"/>
              <a:t> </a:t>
            </a:r>
            <a:endParaRPr lang="ru-RU" sz="2400" dirty="0" smtClean="0"/>
          </a:p>
          <a:p>
            <a:pPr lvl="1" fontAlgn="base" hangingPunct="0"/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187624" y="479715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tang" pitchFamily="18" charset="-127"/>
                <a:ea typeface="Batang" pitchFamily="18" charset="-127"/>
                <a:cs typeface="+mj-cs"/>
              </a:rPr>
              <a:t/>
            </a:r>
            <a:b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tang" pitchFamily="18" charset="-127"/>
                <a:ea typeface="Batang" pitchFamily="18" charset="-127"/>
                <a:cs typeface="+mj-cs"/>
              </a:rPr>
            </a:b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3600" b="1" dirty="0" smtClean="0">
                <a:solidFill>
                  <a:srgbClr val="0070C0"/>
                </a:solidFill>
              </a:rPr>
              <a:t>Нормативно – </a:t>
            </a:r>
            <a:r>
              <a:rPr lang="ru-RU" altLang="ru-RU" sz="3600" b="1" dirty="0" err="1" smtClean="0">
                <a:solidFill>
                  <a:srgbClr val="0070C0"/>
                </a:solidFill>
              </a:rPr>
              <a:t>правові</a:t>
            </a:r>
            <a:r>
              <a:rPr lang="ru-RU" altLang="ru-RU" sz="3600" b="1" dirty="0" smtClean="0">
                <a:solidFill>
                  <a:srgbClr val="0070C0"/>
                </a:solidFill>
              </a:rPr>
              <a:t> </a:t>
            </a:r>
            <a:r>
              <a:rPr lang="ru-RU" altLang="ru-RU" sz="3600" b="1" dirty="0" err="1" smtClean="0">
                <a:solidFill>
                  <a:srgbClr val="0070C0"/>
                </a:solidFill>
              </a:rPr>
              <a:t>акти</a:t>
            </a:r>
            <a:r>
              <a:rPr lang="ru-RU" altLang="ru-RU" sz="3600" b="1" dirty="0" smtClean="0">
                <a:solidFill>
                  <a:srgbClr val="0070C0"/>
                </a:solidFill>
              </a:rPr>
              <a:t> </a:t>
            </a:r>
            <a:r>
              <a:rPr lang="ru-RU" altLang="ru-RU" sz="3600" b="1" dirty="0" err="1" smtClean="0">
                <a:solidFill>
                  <a:srgbClr val="0070C0"/>
                </a:solidFill>
              </a:rPr>
              <a:t>організації</a:t>
            </a:r>
            <a:r>
              <a:rPr lang="ru-RU" altLang="ru-RU" sz="3600" b="1" dirty="0" smtClean="0">
                <a:solidFill>
                  <a:srgbClr val="0070C0"/>
                </a:solidFill>
              </a:rPr>
              <a:t> </a:t>
            </a:r>
            <a:r>
              <a:rPr lang="ru-RU" altLang="ru-RU" sz="3600" b="1" dirty="0" err="1" smtClean="0">
                <a:solidFill>
                  <a:srgbClr val="0070C0"/>
                </a:solidFill>
              </a:rPr>
              <a:t>освітньої</a:t>
            </a:r>
            <a:r>
              <a:rPr lang="ru-RU" altLang="ru-RU" sz="3600" b="1" dirty="0" smtClean="0">
                <a:solidFill>
                  <a:srgbClr val="0070C0"/>
                </a:solidFill>
              </a:rPr>
              <a:t> </a:t>
            </a:r>
            <a:r>
              <a:rPr lang="ru-RU" altLang="ru-RU" sz="3600" b="1" dirty="0" err="1" smtClean="0">
                <a:solidFill>
                  <a:srgbClr val="0070C0"/>
                </a:solidFill>
              </a:rPr>
              <a:t>роботи</a:t>
            </a:r>
            <a:r>
              <a:rPr lang="ru-RU" altLang="ru-RU" sz="3600" b="1" dirty="0" smtClean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251520" y="2160590"/>
            <a:ext cx="7416824" cy="3880773"/>
          </a:xfrm>
        </p:spPr>
        <p:txBody>
          <a:bodyPr>
            <a:normAutofit fontScale="85000" lnSpcReduction="20000"/>
          </a:bodyPr>
          <a:lstStyle/>
          <a:p>
            <a:r>
              <a:rPr lang="uk-UA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України ” Про освіту ”;</a:t>
            </a:r>
          </a:p>
          <a:p>
            <a:r>
              <a:rPr lang="uk-UA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України “ Про дошкільну освіту ”;</a:t>
            </a:r>
          </a:p>
          <a:p>
            <a:r>
              <a:rPr lang="uk-UA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Базовий компонент дошкільної освіти;</a:t>
            </a:r>
          </a:p>
          <a:p>
            <a:r>
              <a:rPr lang="uk-UA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Санітарний регламент для дошкільних навчальних закладів;</a:t>
            </a:r>
          </a:p>
          <a:p>
            <a:r>
              <a:rPr lang="uk-UA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 Національно – патріотичного виховання дітей та молоді.</a:t>
            </a:r>
          </a:p>
          <a:p>
            <a:r>
              <a:rPr lang="uk-UA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 Президента України «Про стратегію національно – патріотичного виховання дітей та молоді»;</a:t>
            </a:r>
          </a:p>
          <a:p>
            <a:pPr marL="0" indent="0">
              <a:buNone/>
            </a:pPr>
            <a:endParaRPr lang="uk-UA" alt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dirty="0" smtClean="0"/>
          </a:p>
        </p:txBody>
      </p:sp>
    </p:spTree>
    <p:extLst>
      <p:ext uri="{BB962C8B-B14F-4D97-AF65-F5344CB8AC3E}">
        <p14:creationId xmlns="" xmlns:p14="http://schemas.microsoft.com/office/powerpoint/2010/main" val="189284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43000" y="381000"/>
            <a:ext cx="7696200" cy="8382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r>
              <a:rPr lang="uk-UA" sz="4400" b="1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     </a:t>
            </a:r>
            <a:endParaRPr lang="ru-RU" sz="4400" b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</p:txBody>
      </p:sp>
      <p:sp>
        <p:nvSpPr>
          <p:cNvPr id="5144" name="Rectangle 2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indent="228600">
              <a:tabLst>
                <a:tab pos="1208088" algn="l"/>
              </a:tabLst>
              <a:defRPr/>
            </a:pPr>
            <a:r>
              <a:rPr lang="ru-RU"/>
              <a:t/>
            </a:r>
            <a:br>
              <a:rPr lang="ru-RU"/>
            </a:br>
            <a:endParaRPr lang="ru-RU"/>
          </a:p>
          <a:p>
            <a:pPr indent="228600">
              <a:tabLst>
                <a:tab pos="1208088" algn="l"/>
              </a:tabLst>
              <a:defRPr/>
            </a:pPr>
            <a:r>
              <a:rPr lang="uk-UA" sz="2200">
                <a:solidFill>
                  <a:srgbClr val="000000"/>
                </a:solidFill>
                <a:ea typeface="Times New Roman" pitchFamily="18" charset="0"/>
              </a:rPr>
              <a:t>	</a:t>
            </a:r>
            <a:endParaRPr lang="ru-RU" sz="1100"/>
          </a:p>
          <a:p>
            <a:pPr indent="228600">
              <a:tabLst>
                <a:tab pos="1208088" algn="l"/>
              </a:tabLst>
              <a:defRPr/>
            </a:pPr>
            <a:r>
              <a:rPr lang="uk-UA" sz="2200">
                <a:solidFill>
                  <a:srgbClr val="000000"/>
                </a:solidFill>
                <a:ea typeface="Times New Roman" pitchFamily="18" charset="0"/>
              </a:rPr>
              <a:t>	</a:t>
            </a:r>
            <a:endParaRPr lang="ru-RU" sz="1100"/>
          </a:p>
          <a:p>
            <a:pPr indent="228600">
              <a:tabLst>
                <a:tab pos="1208088" algn="l"/>
              </a:tabLst>
              <a:defRPr/>
            </a:pPr>
            <a:r>
              <a:rPr lang="uk-UA" sz="2200">
                <a:solidFill>
                  <a:srgbClr val="000000"/>
                </a:solidFill>
                <a:ea typeface="Times New Roman" pitchFamily="18" charset="0"/>
              </a:rPr>
              <a:t>	</a:t>
            </a:r>
            <a:endParaRPr lang="ru-RU" sz="1100"/>
          </a:p>
          <a:p>
            <a:pPr indent="228600">
              <a:tabLst>
                <a:tab pos="1208088" algn="l"/>
              </a:tabLst>
              <a:defRPr/>
            </a:pPr>
            <a:r>
              <a:rPr lang="uk-UA" sz="2200" b="1">
                <a:solidFill>
                  <a:srgbClr val="000000"/>
                </a:solidFill>
                <a:ea typeface="Times New Roman" pitchFamily="18" charset="0"/>
              </a:rPr>
              <a:t>	</a:t>
            </a:r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>
            <a:off x="413763" y="13648"/>
            <a:ext cx="8458200" cy="701730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uk-UA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</a:endParaRPr>
          </a:p>
          <a:p>
            <a:pPr algn="ctr" eaLnBrk="1" hangingPunct="1">
              <a:defRPr/>
            </a:pPr>
            <a:r>
              <a:rPr lang="uk-UA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Комплексні освітні програми</a:t>
            </a:r>
          </a:p>
          <a:p>
            <a:pPr algn="ctr" eaLnBrk="1" hangingPunct="1">
              <a:defRPr/>
            </a:pPr>
            <a:endParaRPr lang="uk-UA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charset="0"/>
            </a:endParaRP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“</a:t>
            </a: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Впевнений старт”, Програма розвитку дітей старшого дошкільного </a:t>
            </a:r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віку (нова редакція) </a:t>
            </a: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just" eaLnBrk="1" hangingPunct="1">
              <a:defRPr/>
            </a:pP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uk-UA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“Оберіг”</a:t>
            </a: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, програма розвитку дітей від пренатального періоду до трьох років (</a:t>
            </a:r>
            <a:r>
              <a:rPr lang="uk-UA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Богуш</a:t>
            </a: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А.М.);</a:t>
            </a:r>
          </a:p>
          <a:p>
            <a:pPr algn="just" eaLnBrk="1" hangingPunct="1">
              <a:defRPr/>
            </a:pP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“Дитина”, Програма виховання і навчання дітей від 2 до 7 </a:t>
            </a:r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років;</a:t>
            </a: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uk-UA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“Дитина</a:t>
            </a: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в дошкільні </a:t>
            </a:r>
            <a:r>
              <a:rPr lang="uk-UA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роки”</a:t>
            </a: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, Освітня програма ;</a:t>
            </a:r>
          </a:p>
          <a:p>
            <a:pPr algn="just" eaLnBrk="1" hangingPunct="1">
              <a:defRPr/>
            </a:pP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“Українське дошкілля”, Програма розвитку дитини дошкільного </a:t>
            </a:r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віку є чинною у редакції 2017 року;</a:t>
            </a: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uk-UA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“Соняшник”</a:t>
            </a: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, комплексна програма розвитку, навчання і виховання дітей дошкільного віку;</a:t>
            </a:r>
          </a:p>
          <a:p>
            <a:pPr algn="just" eaLnBrk="1" hangingPunct="1">
              <a:defRPr/>
            </a:pP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ü"/>
              <a:defRPr/>
            </a:pP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ü"/>
              <a:defRPr/>
            </a:pP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charset="0"/>
            </a:endParaRPr>
          </a:p>
          <a:p>
            <a:pPr algn="just" eaLnBrk="1" hangingPunct="1">
              <a:defRPr/>
            </a:pP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charset="0"/>
            </a:endParaRPr>
          </a:p>
          <a:p>
            <a:pPr algn="just" eaLnBrk="1" hangingPunct="1">
              <a:defRPr/>
            </a:pP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3617006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2" grpId="0" build="p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43000" y="381000"/>
            <a:ext cx="7696200" cy="8382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r>
              <a:rPr lang="uk-UA" sz="4400" b="1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     </a:t>
            </a:r>
            <a:endParaRPr lang="ru-RU" sz="4400" b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</p:txBody>
      </p:sp>
      <p:sp>
        <p:nvSpPr>
          <p:cNvPr id="5144" name="Rectangle 2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indent="228600">
              <a:tabLst>
                <a:tab pos="1208088" algn="l"/>
              </a:tabLst>
              <a:defRPr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indent="228600">
              <a:tabLst>
                <a:tab pos="1208088" algn="l"/>
              </a:tabLst>
              <a:defRPr/>
            </a:pPr>
            <a:r>
              <a:rPr lang="uk-UA" sz="2200" dirty="0">
                <a:solidFill>
                  <a:srgbClr val="000000"/>
                </a:solidFill>
                <a:ea typeface="Times New Roman" pitchFamily="18" charset="0"/>
              </a:rPr>
              <a:t>	</a:t>
            </a:r>
            <a:endParaRPr lang="ru-RU" sz="1100" dirty="0"/>
          </a:p>
          <a:p>
            <a:pPr indent="228600">
              <a:tabLst>
                <a:tab pos="1208088" algn="l"/>
              </a:tabLst>
              <a:defRPr/>
            </a:pPr>
            <a:r>
              <a:rPr lang="uk-UA" sz="2200" dirty="0">
                <a:solidFill>
                  <a:srgbClr val="000000"/>
                </a:solidFill>
                <a:ea typeface="Times New Roman" pitchFamily="18" charset="0"/>
              </a:rPr>
              <a:t>	</a:t>
            </a:r>
            <a:endParaRPr lang="ru-RU" sz="1100" dirty="0"/>
          </a:p>
          <a:p>
            <a:pPr indent="228600">
              <a:tabLst>
                <a:tab pos="1208088" algn="l"/>
              </a:tabLst>
              <a:defRPr/>
            </a:pPr>
            <a:r>
              <a:rPr lang="uk-UA" sz="2200" dirty="0">
                <a:solidFill>
                  <a:srgbClr val="000000"/>
                </a:solidFill>
                <a:ea typeface="Times New Roman" pitchFamily="18" charset="0"/>
              </a:rPr>
              <a:t>	</a:t>
            </a:r>
            <a:endParaRPr lang="ru-RU" sz="1100" dirty="0"/>
          </a:p>
          <a:p>
            <a:pPr indent="228600">
              <a:tabLst>
                <a:tab pos="1208088" algn="l"/>
              </a:tabLst>
              <a:defRPr/>
            </a:pPr>
            <a:r>
              <a:rPr lang="uk-UA" sz="2200" b="1" dirty="0">
                <a:solidFill>
                  <a:srgbClr val="000000"/>
                </a:solidFill>
                <a:ea typeface="Times New Roman" pitchFamily="18" charset="0"/>
              </a:rPr>
              <a:t>	</a:t>
            </a:r>
            <a:endParaRPr lang="uk-UA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42900" y="188640"/>
            <a:ext cx="8458200" cy="37856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Комплексні освітні програми</a:t>
            </a:r>
          </a:p>
          <a:p>
            <a:pPr algn="just" eaLnBrk="1" hangingPunct="1">
              <a:defRPr/>
            </a:pP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charset="0"/>
            </a:endParaRP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“Я у </a:t>
            </a:r>
            <a:r>
              <a:rPr lang="uk-UA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світі”</a:t>
            </a: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 (</a:t>
            </a: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нова редакція), програма розвитку дитини дошкільного віку;</a:t>
            </a:r>
          </a:p>
          <a:p>
            <a:pPr algn="just" eaLnBrk="1" hangingPunct="1">
              <a:buFont typeface="Wingdings" pitchFamily="2" charset="2"/>
              <a:buChar char="ü"/>
              <a:defRPr/>
            </a:pP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uk-UA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“Стежина”</a:t>
            </a: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, програма для дошкільних навчальних закладів, які працюють за </a:t>
            </a:r>
            <a:r>
              <a:rPr lang="uk-UA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вальдорфською</a:t>
            </a: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педагогікою;</a:t>
            </a:r>
          </a:p>
          <a:p>
            <a:pPr algn="just" eaLnBrk="1" hangingPunct="1">
              <a:buFont typeface="Wingdings" pitchFamily="2" charset="2"/>
              <a:buChar char="ü"/>
              <a:defRPr/>
            </a:pP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uk-U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Програма  «Світ дитинства» Комплексна освітня програма для дошкільних навчальних закладів</a:t>
            </a: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uk-UA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2070437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2" grpId="0" build="p" autoUpdateAnimBg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037"/>
          </a:xfrm>
        </p:spPr>
        <p:txBody>
          <a:bodyPr>
            <a:normAutofit fontScale="90000"/>
          </a:bodyPr>
          <a:lstStyle/>
          <a:p>
            <a:endParaRPr lang="ru-RU" altLang="ru-RU" smtClean="0"/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2292" name="AutoShape 10"/>
          <p:cNvSpPr>
            <a:spLocks noChangeArrowheads="1"/>
          </p:cNvSpPr>
          <p:nvPr/>
        </p:nvSpPr>
        <p:spPr bwMode="auto">
          <a:xfrm>
            <a:off x="304800" y="228600"/>
            <a:ext cx="8458200" cy="6248400"/>
          </a:xfrm>
          <a:prstGeom prst="wedgeRectCallout">
            <a:avLst>
              <a:gd name="adj1" fmla="val 50463"/>
              <a:gd name="adj2" fmla="val -54287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ru-RU" altLang="ru-RU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5" name="Прямоугольник 4"/>
          <p:cNvSpPr/>
          <p:nvPr/>
        </p:nvSpPr>
        <p:spPr>
          <a:xfrm>
            <a:off x="533400" y="533400"/>
            <a:ext cx="8077200" cy="58169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uk-UA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charset="0"/>
            </a:endParaRPr>
          </a:p>
          <a:p>
            <a:pPr algn="ctr" eaLnBrk="1" hangingPunct="1">
              <a:defRPr/>
            </a:pPr>
            <a:r>
              <a:rPr lang="uk-UA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Парціальні освітні програми</a:t>
            </a:r>
          </a:p>
          <a:p>
            <a:pPr algn="ctr" eaLnBrk="1" hangingPunct="1">
              <a:defRPr/>
            </a:pPr>
            <a:endParaRPr lang="uk-UA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charset="0"/>
            </a:endParaRP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uk-U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“ </a:t>
            </a:r>
            <a:r>
              <a:rPr lang="uk-UA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ПРО СЕБЕ ТРЕБА ЗНАТИ,  про себе треба </a:t>
            </a:r>
            <a:r>
              <a:rPr lang="uk-UA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дбати”</a:t>
            </a:r>
            <a:r>
              <a:rPr lang="uk-UA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, програма з основ здоров'я та безпеки життєдіяльності дітей віком від 3 до 6 років (</a:t>
            </a:r>
            <a:r>
              <a:rPr lang="uk-UA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Лохвицька</a:t>
            </a:r>
            <a:r>
              <a:rPr lang="uk-UA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Л.);</a:t>
            </a:r>
          </a:p>
          <a:p>
            <a:pPr algn="just" eaLnBrk="1" hangingPunct="1">
              <a:defRPr/>
            </a:pPr>
            <a:endParaRPr lang="uk-UA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uk-UA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“Дитина в світі дорожнього руху» програма з формування основ безпечної поведінки дітей дошкільного віку під час дорожнього руху. (</a:t>
            </a:r>
            <a:r>
              <a:rPr lang="uk-UA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Тимовський</a:t>
            </a:r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О. А.)</a:t>
            </a:r>
            <a:endParaRPr lang="uk-UA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uk-UA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uk-UA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“Радість</a:t>
            </a:r>
            <a:r>
              <a:rPr lang="uk-UA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творчості”</a:t>
            </a:r>
            <a:r>
              <a:rPr lang="uk-UA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, програма художньо – естетичного розвитку дітей раннього та дошкільного віку (Борщ Р.);</a:t>
            </a:r>
          </a:p>
          <a:p>
            <a:pPr algn="just" eaLnBrk="1" hangingPunct="1">
              <a:defRPr/>
            </a:pPr>
            <a:endParaRPr lang="uk-UA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430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037"/>
          </a:xfrm>
        </p:spPr>
        <p:txBody>
          <a:bodyPr>
            <a:normAutofit fontScale="90000"/>
          </a:bodyPr>
          <a:lstStyle/>
          <a:p>
            <a:endParaRPr lang="ru-RU" altLang="ru-RU" smtClean="0"/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3316" name="AutoShape 10"/>
          <p:cNvSpPr>
            <a:spLocks noChangeArrowheads="1"/>
          </p:cNvSpPr>
          <p:nvPr/>
        </p:nvSpPr>
        <p:spPr bwMode="auto">
          <a:xfrm>
            <a:off x="304800" y="228600"/>
            <a:ext cx="8458200" cy="6248400"/>
          </a:xfrm>
          <a:prstGeom prst="wedgeRectCallout">
            <a:avLst>
              <a:gd name="adj1" fmla="val 50463"/>
              <a:gd name="adj2" fmla="val -54287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ru-RU" altLang="ru-RU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5" name="Прямоугольник 4"/>
          <p:cNvSpPr/>
          <p:nvPr/>
        </p:nvSpPr>
        <p:spPr>
          <a:xfrm>
            <a:off x="533400" y="533400"/>
            <a:ext cx="8077200" cy="452431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Парціальні освітні програми</a:t>
            </a:r>
          </a:p>
          <a:p>
            <a:pPr algn="ctr" eaLnBrk="1" hangingPunct="1">
              <a:defRPr/>
            </a:pPr>
            <a:endParaRPr lang="uk-UA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charset="0"/>
            </a:endParaRP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uk-UA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“ казкова </a:t>
            </a:r>
            <a:r>
              <a:rPr lang="uk-UA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фізкультура”</a:t>
            </a:r>
            <a:r>
              <a:rPr lang="uk-UA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, програма з фізичного виховання дітей раннього та дошкільного віку (Єфименко М.М.);</a:t>
            </a:r>
          </a:p>
          <a:p>
            <a:pPr algn="just" eaLnBrk="1" hangingPunct="1">
              <a:defRPr/>
            </a:pPr>
            <a:endParaRPr lang="uk-UA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uk-UA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“Англійська мова для дітей дошкільного віку”, програма та, </a:t>
            </a:r>
            <a:r>
              <a:rPr lang="uk-UA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методичні рекомендації </a:t>
            </a:r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Кулікова</a:t>
            </a:r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І. А. )</a:t>
            </a:r>
            <a:endParaRPr lang="uk-UA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defRPr/>
            </a:pPr>
            <a:endParaRPr lang="uk-UA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ü"/>
              <a:defRPr/>
            </a:pPr>
            <a:endParaRPr lang="uk-UA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uk-UA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“Веселкова</a:t>
            </a:r>
            <a:r>
              <a:rPr lang="uk-UA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музикотерапія”</a:t>
            </a:r>
            <a:r>
              <a:rPr lang="uk-UA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оздоровчо</a:t>
            </a:r>
            <a:r>
              <a:rPr lang="uk-UA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– освітня робота з дітьми старшого </a:t>
            </a:r>
            <a:r>
              <a:rPr lang="uk-UA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дощкільного</a:t>
            </a:r>
            <a:r>
              <a:rPr lang="uk-UA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віку (</a:t>
            </a:r>
            <a:r>
              <a:rPr lang="uk-UA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Малашевська</a:t>
            </a:r>
            <a:r>
              <a:rPr lang="uk-UA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І.А., Демидова С.К.);</a:t>
            </a:r>
          </a:p>
        </p:txBody>
      </p:sp>
    </p:spTree>
    <p:extLst>
      <p:ext uri="{BB962C8B-B14F-4D97-AF65-F5344CB8AC3E}">
        <p14:creationId xmlns="" xmlns:p14="http://schemas.microsoft.com/office/powerpoint/2010/main" val="15590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2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10000" contrast="20000"/>
          </a:blip>
          <a:srcRect t="5439" b="10597"/>
          <a:stretch>
            <a:fillRect/>
          </a:stretch>
        </p:blipFill>
        <p:spPr>
          <a:xfrm>
            <a:off x="1259632" y="188640"/>
            <a:ext cx="5616624" cy="641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Циклограми рухливих ігор</a:t>
            </a:r>
            <a:endParaRPr lang="uk-UA" dirty="0"/>
          </a:p>
        </p:txBody>
      </p:sp>
      <p:pic>
        <p:nvPicPr>
          <p:cNvPr id="4" name="Содержимое 3" descr="12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556792"/>
            <a:ext cx="8816791" cy="3744416"/>
          </a:xfrm>
          <a:ln w="38100"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 descr="23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404664"/>
            <a:ext cx="8839423" cy="5688632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1187624" y="479715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tang" pitchFamily="18" charset="-127"/>
                <a:ea typeface="Batang" pitchFamily="18" charset="-127"/>
                <a:cs typeface="+mj-cs"/>
              </a:rPr>
              <a:t/>
            </a:r>
            <a:b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tang" pitchFamily="18" charset="-127"/>
                <a:ea typeface="Batang" pitchFamily="18" charset="-127"/>
                <a:cs typeface="+mj-cs"/>
              </a:rPr>
            </a:b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37305" y="5013176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 smtClean="0">
                <a:solidFill>
                  <a:srgbClr val="002060"/>
                </a:solidFill>
              </a:rPr>
              <a:t>Дякуємо за увагу!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352" b="-3379"/>
          <a:stretch>
            <a:fillRect/>
          </a:stretch>
        </p:blipFill>
        <p:spPr>
          <a:xfrm>
            <a:off x="1043608" y="188640"/>
            <a:ext cx="5953367" cy="48579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1726</TotalTime>
  <Words>499</Words>
  <Application>Microsoft Office PowerPoint</Application>
  <PresentationFormat>Экран (4:3)</PresentationFormat>
  <Paragraphs>88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Грань</vt:lpstr>
      <vt:lpstr>Слайд 1</vt:lpstr>
      <vt:lpstr>Завдання:</vt:lpstr>
      <vt:lpstr>І засідання 07.09.2017  “Фізичне виховання - засобами гри”</vt:lpstr>
      <vt:lpstr>Пріоритетні напрямки роботи</vt:lpstr>
      <vt:lpstr>Нормативно – правові акти організації освітньої роботи:</vt:lpstr>
      <vt:lpstr>Слайд 6</vt:lpstr>
      <vt:lpstr>Слайд 7</vt:lpstr>
      <vt:lpstr>Слайд 8</vt:lpstr>
      <vt:lpstr>Слайд 9</vt:lpstr>
      <vt:lpstr>Слайд 10</vt:lpstr>
      <vt:lpstr>Циклограми рухливих ігор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НАСТАНОВЧА  ПЕДАГОГІЧНА РАДА</dc:title>
  <dc:creator>жмур</dc:creator>
  <cp:lastModifiedBy>Вита</cp:lastModifiedBy>
  <cp:revision>92</cp:revision>
  <dcterms:created xsi:type="dcterms:W3CDTF">2012-09-10T19:12:51Z</dcterms:created>
  <dcterms:modified xsi:type="dcterms:W3CDTF">2017-09-08T13:59:04Z</dcterms:modified>
</cp:coreProperties>
</file>